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4" r:id="rId1"/>
  </p:sldMasterIdLst>
  <p:sldIdLst>
    <p:sldId id="262" r:id="rId2"/>
    <p:sldId id="256" r:id="rId3"/>
    <p:sldId id="257" r:id="rId4"/>
    <p:sldId id="258" r:id="rId5"/>
    <p:sldId id="259" r:id="rId6"/>
    <p:sldId id="263" r:id="rId7"/>
    <p:sldId id="264" r:id="rId8"/>
    <p:sldId id="265" r:id="rId9"/>
    <p:sldId id="266" r:id="rId10"/>
    <p:sldId id="267" r:id="rId11"/>
    <p:sldId id="268" r:id="rId12"/>
    <p:sldId id="269" r:id="rId13"/>
    <p:sldId id="270" r:id="rId14"/>
    <p:sldId id="271" r:id="rId15"/>
    <p:sldId id="272" r:id="rId16"/>
    <p:sldId id="273" r:id="rId17"/>
    <p:sldId id="274" r:id="rId18"/>
    <p:sldId id="275" r:id="rId19"/>
  </p:sldIdLst>
  <p:sldSz cx="12192000" cy="6858000"/>
  <p:notesSz cx="6858000" cy="9144000"/>
  <p:defaultTextStyle>
    <a:defPPr>
      <a:defRPr lang="en-US"/>
    </a:defPPr>
    <a:lvl1pPr marL="0" algn="l" defTabSz="457155" rtl="0" eaLnBrk="1" latinLnBrk="0" hangingPunct="1">
      <a:defRPr sz="1800" kern="1200">
        <a:solidFill>
          <a:schemeClr val="tx1"/>
        </a:solidFill>
        <a:latin typeface="+mn-lt"/>
        <a:ea typeface="+mn-ea"/>
        <a:cs typeface="+mn-cs"/>
      </a:defRPr>
    </a:lvl1pPr>
    <a:lvl2pPr marL="457155" algn="l" defTabSz="457155" rtl="0" eaLnBrk="1" latinLnBrk="0" hangingPunct="1">
      <a:defRPr sz="1800" kern="1200">
        <a:solidFill>
          <a:schemeClr val="tx1"/>
        </a:solidFill>
        <a:latin typeface="+mn-lt"/>
        <a:ea typeface="+mn-ea"/>
        <a:cs typeface="+mn-cs"/>
      </a:defRPr>
    </a:lvl2pPr>
    <a:lvl3pPr marL="914309" algn="l" defTabSz="457155" rtl="0" eaLnBrk="1" latinLnBrk="0" hangingPunct="1">
      <a:defRPr sz="1800" kern="1200">
        <a:solidFill>
          <a:schemeClr val="tx1"/>
        </a:solidFill>
        <a:latin typeface="+mn-lt"/>
        <a:ea typeface="+mn-ea"/>
        <a:cs typeface="+mn-cs"/>
      </a:defRPr>
    </a:lvl3pPr>
    <a:lvl4pPr marL="1371464" algn="l" defTabSz="457155" rtl="0" eaLnBrk="1" latinLnBrk="0" hangingPunct="1">
      <a:defRPr sz="1800" kern="1200">
        <a:solidFill>
          <a:schemeClr val="tx1"/>
        </a:solidFill>
        <a:latin typeface="+mn-lt"/>
        <a:ea typeface="+mn-ea"/>
        <a:cs typeface="+mn-cs"/>
      </a:defRPr>
    </a:lvl4pPr>
    <a:lvl5pPr marL="1828618" algn="l" defTabSz="457155" rtl="0" eaLnBrk="1" latinLnBrk="0" hangingPunct="1">
      <a:defRPr sz="1800" kern="1200">
        <a:solidFill>
          <a:schemeClr val="tx1"/>
        </a:solidFill>
        <a:latin typeface="+mn-lt"/>
        <a:ea typeface="+mn-ea"/>
        <a:cs typeface="+mn-cs"/>
      </a:defRPr>
    </a:lvl5pPr>
    <a:lvl6pPr marL="2285772" algn="l" defTabSz="457155" rtl="0" eaLnBrk="1" latinLnBrk="0" hangingPunct="1">
      <a:defRPr sz="1800" kern="1200">
        <a:solidFill>
          <a:schemeClr val="tx1"/>
        </a:solidFill>
        <a:latin typeface="+mn-lt"/>
        <a:ea typeface="+mn-ea"/>
        <a:cs typeface="+mn-cs"/>
      </a:defRPr>
    </a:lvl6pPr>
    <a:lvl7pPr marL="2742926" algn="l" defTabSz="457155" rtl="0" eaLnBrk="1" latinLnBrk="0" hangingPunct="1">
      <a:defRPr sz="1800" kern="1200">
        <a:solidFill>
          <a:schemeClr val="tx1"/>
        </a:solidFill>
        <a:latin typeface="+mn-lt"/>
        <a:ea typeface="+mn-ea"/>
        <a:cs typeface="+mn-cs"/>
      </a:defRPr>
    </a:lvl7pPr>
    <a:lvl8pPr marL="3200081" algn="l" defTabSz="457155" rtl="0" eaLnBrk="1" latinLnBrk="0" hangingPunct="1">
      <a:defRPr sz="1800" kern="1200">
        <a:solidFill>
          <a:schemeClr val="tx1"/>
        </a:solidFill>
        <a:latin typeface="+mn-lt"/>
        <a:ea typeface="+mn-ea"/>
        <a:cs typeface="+mn-cs"/>
      </a:defRPr>
    </a:lvl8pPr>
    <a:lvl9pPr marL="3657235" algn="l" defTabSz="457155"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159" autoAdjust="0"/>
    <p:restoredTop sz="94660"/>
  </p:normalViewPr>
  <p:slideViewPr>
    <p:cSldViewPr snapToGrid="0">
      <p:cViewPr>
        <p:scale>
          <a:sx n="100" d="100"/>
          <a:sy n="100" d="100"/>
        </p:scale>
        <p:origin x="43" y="-53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82" y="802300"/>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2"/>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4702EB3-50B0-4584-BE91-157D79855A90}" type="datetimeFigureOut">
              <a:rPr lang="en-IN" smtClean="0"/>
              <a:t>13-07-2021</a:t>
            </a:fld>
            <a:endParaRPr lang="en-IN"/>
          </a:p>
        </p:txBody>
      </p:sp>
      <p:sp>
        <p:nvSpPr>
          <p:cNvPr id="5" name="Footer Placeholder 4"/>
          <p:cNvSpPr>
            <a:spLocks noGrp="1"/>
          </p:cNvSpPr>
          <p:nvPr>
            <p:ph type="ftr" sz="quarter" idx="11"/>
          </p:nvPr>
        </p:nvSpPr>
        <p:spPr>
          <a:xfrm>
            <a:off x="2416500" y="329308"/>
            <a:ext cx="4973915" cy="309201"/>
          </a:xfrm>
        </p:spPr>
        <p:txBody>
          <a:bodyPr/>
          <a:lstStyle/>
          <a:p>
            <a:endParaRPr lang="en-IN"/>
          </a:p>
        </p:txBody>
      </p:sp>
      <p:sp>
        <p:nvSpPr>
          <p:cNvPr id="6" name="Slide Number Placeholder 5"/>
          <p:cNvSpPr>
            <a:spLocks noGrp="1"/>
          </p:cNvSpPr>
          <p:nvPr>
            <p:ph type="sldNum" sz="quarter" idx="12"/>
          </p:nvPr>
        </p:nvSpPr>
        <p:spPr>
          <a:xfrm>
            <a:off x="1437667" y="798973"/>
            <a:ext cx="811019" cy="503578"/>
          </a:xfrm>
        </p:spPr>
        <p:txBody>
          <a:bodyPr/>
          <a:lstStyle/>
          <a:p>
            <a:fld id="{BAEEB419-2058-40EC-A599-849BEB9F535B}" type="slidenum">
              <a:rPr lang="en-IN" smtClean="0"/>
              <a:t>‹#›</a:t>
            </a:fld>
            <a:endParaRPr lang="en-IN"/>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5038416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4702EB3-50B0-4584-BE91-157D79855A90}" type="datetimeFigureOut">
              <a:rPr lang="en-IN" smtClean="0"/>
              <a:t>13-07-2021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AEEB419-2058-40EC-A599-849BEB9F535B}" type="slidenum">
              <a:rPr lang="en-IN" smtClean="0"/>
              <a:t>‹#›</a:t>
            </a:fld>
            <a:endParaRPr lang="en-IN"/>
          </a:p>
        </p:txBody>
      </p:sp>
      <p:cxnSp>
        <p:nvCxnSpPr>
          <p:cNvPr id="26" name="Straight Connector 25"/>
          <p:cNvCxnSpPr/>
          <p:nvPr/>
        </p:nvCxnSpPr>
        <p:spPr>
          <a:xfrm>
            <a:off x="1453898"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3403912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90"/>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9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4702EB3-50B0-4584-BE91-157D79855A90}" type="datetimeFigureOut">
              <a:rPr lang="en-IN" smtClean="0"/>
              <a:t>13-07-2021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AEEB419-2058-40EC-A599-849BEB9F535B}" type="slidenum">
              <a:rPr lang="en-IN" smtClean="0"/>
              <a:t>‹#›</a:t>
            </a:fld>
            <a:endParaRPr lang="en-IN"/>
          </a:p>
        </p:txBody>
      </p:sp>
      <p:cxnSp>
        <p:nvCxnSpPr>
          <p:cNvPr id="15" name="Straight Connector 14"/>
          <p:cNvCxnSpPr/>
          <p:nvPr/>
        </p:nvCxnSpPr>
        <p:spPr>
          <a:xfrm>
            <a:off x="9439111" y="798973"/>
            <a:ext cx="0" cy="465989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1487302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4702EB3-50B0-4584-BE91-157D79855A90}" type="datetimeFigureOut">
              <a:rPr lang="en-IN" smtClean="0"/>
              <a:t>13-07-2021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AEEB419-2058-40EC-A599-849BEB9F535B}" type="slidenum">
              <a:rPr lang="en-IN" smtClean="0"/>
              <a:t>‹#›</a:t>
            </a:fld>
            <a:endParaRPr lang="en-IN"/>
          </a:p>
        </p:txBody>
      </p:sp>
      <p:cxnSp>
        <p:nvCxnSpPr>
          <p:cNvPr id="33" name="Straight Connector 32"/>
          <p:cNvCxnSpPr/>
          <p:nvPr/>
        </p:nvCxnSpPr>
        <p:spPr>
          <a:xfrm>
            <a:off x="1453898"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1805151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41"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30"/>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4702EB3-50B0-4584-BE91-157D79855A90}" type="datetimeFigureOut">
              <a:rPr lang="en-IN" smtClean="0"/>
              <a:t>13-07-2021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AEEB419-2058-40EC-A599-849BEB9F535B}" type="slidenum">
              <a:rPr lang="en-IN" smtClean="0"/>
              <a:t>‹#›</a:t>
            </a:fld>
            <a:endParaRPr lang="en-IN"/>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6428287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91"/>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9"/>
            <a:ext cx="4645152" cy="344859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4"/>
            <a:ext cx="4645152" cy="344152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4702EB3-50B0-4584-BE91-157D79855A90}" type="datetimeFigureOut">
              <a:rPr lang="en-IN" smtClean="0"/>
              <a:t>13-07-2021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AEEB419-2058-40EC-A599-849BEB9F535B}" type="slidenum">
              <a:rPr lang="en-IN" smtClean="0"/>
              <a:t>‹#›</a:t>
            </a:fld>
            <a:endParaRPr lang="en-IN"/>
          </a:p>
        </p:txBody>
      </p:sp>
      <p:cxnSp>
        <p:nvCxnSpPr>
          <p:cNvPr id="35" name="Straight Connector 34"/>
          <p:cNvCxnSpPr/>
          <p:nvPr/>
        </p:nvCxnSpPr>
        <p:spPr>
          <a:xfrm>
            <a:off x="1453898"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727146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4" y="804166"/>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4702EB3-50B0-4584-BE91-157D79855A90}" type="datetimeFigureOut">
              <a:rPr lang="en-IN" smtClean="0"/>
              <a:t>13-07-2021</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BAEEB419-2058-40EC-A599-849BEB9F535B}" type="slidenum">
              <a:rPr lang="en-IN" smtClean="0"/>
              <a:t>‹#›</a:t>
            </a:fld>
            <a:endParaRPr lang="en-IN"/>
          </a:p>
        </p:txBody>
      </p:sp>
      <p:cxnSp>
        <p:nvCxnSpPr>
          <p:cNvPr id="29" name="Straight Connector 28"/>
          <p:cNvCxnSpPr/>
          <p:nvPr/>
        </p:nvCxnSpPr>
        <p:spPr>
          <a:xfrm>
            <a:off x="1453898"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5891946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4702EB3-50B0-4584-BE91-157D79855A90}" type="datetimeFigureOut">
              <a:rPr lang="en-IN" smtClean="0"/>
              <a:t>13-07-2021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BAEEB419-2058-40EC-A599-849BEB9F535B}" type="slidenum">
              <a:rPr lang="en-IN" smtClean="0"/>
              <a:t>‹#›</a:t>
            </a:fld>
            <a:endParaRPr lang="en-IN"/>
          </a:p>
        </p:txBody>
      </p:sp>
      <p:cxnSp>
        <p:nvCxnSpPr>
          <p:cNvPr id="25" name="Straight Connector 24"/>
          <p:cNvCxnSpPr/>
          <p:nvPr/>
        </p:nvCxnSpPr>
        <p:spPr>
          <a:xfrm>
            <a:off x="1453898"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7393816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4702EB3-50B0-4584-BE91-157D79855A90}" type="datetimeFigureOut">
              <a:rPr lang="en-IN" smtClean="0"/>
              <a:t>13-07-2021</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BAEEB419-2058-40EC-A599-849BEB9F535B}" type="slidenum">
              <a:rPr lang="en-IN" smtClean="0"/>
              <a:t>‹#›</a:t>
            </a:fld>
            <a:endParaRPr lang="en-IN"/>
          </a:p>
        </p:txBody>
      </p:sp>
    </p:spTree>
    <p:extLst>
      <p:ext uri="{BB962C8B-B14F-4D97-AF65-F5344CB8AC3E}">
        <p14:creationId xmlns:p14="http://schemas.microsoft.com/office/powerpoint/2010/main" val="22496521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4" y="798975"/>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6"/>
            <a:ext cx="6012470" cy="4658825"/>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4" cy="2248182"/>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4702EB3-50B0-4584-BE91-157D79855A90}" type="datetimeFigureOut">
              <a:rPr lang="en-IN" smtClean="0"/>
              <a:t>13-07-2021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AEEB419-2058-40EC-A599-849BEB9F535B}" type="slidenum">
              <a:rPr lang="en-IN" smtClean="0"/>
              <a:t>‹#›</a:t>
            </a:fld>
            <a:endParaRPr lang="en-IN"/>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9106104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9" y="482172"/>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8"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91" y="1122544"/>
            <a:ext cx="2791171" cy="3866328"/>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3"/>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1447382" y="5469859"/>
            <a:ext cx="5527351" cy="320123"/>
          </a:xfrm>
        </p:spPr>
        <p:txBody>
          <a:bodyPr/>
          <a:lstStyle>
            <a:lvl1pPr algn="l">
              <a:defRPr/>
            </a:lvl1pPr>
          </a:lstStyle>
          <a:p>
            <a:fld id="{E4702EB3-50B0-4584-BE91-157D79855A90}" type="datetimeFigureOut">
              <a:rPr lang="en-IN" smtClean="0"/>
              <a:t>13-07-2021</a:t>
            </a:fld>
            <a:endParaRPr lang="en-IN"/>
          </a:p>
        </p:txBody>
      </p:sp>
      <p:sp>
        <p:nvSpPr>
          <p:cNvPr id="6" name="Footer Placeholder 5"/>
          <p:cNvSpPr>
            <a:spLocks noGrp="1"/>
          </p:cNvSpPr>
          <p:nvPr>
            <p:ph type="ftr" sz="quarter" idx="11"/>
          </p:nvPr>
        </p:nvSpPr>
        <p:spPr>
          <a:xfrm>
            <a:off x="1447382" y="318642"/>
            <a:ext cx="5541004" cy="320931"/>
          </a:xfrm>
        </p:spPr>
        <p:txBody>
          <a:bodyPr/>
          <a:lstStyle/>
          <a:p>
            <a:endParaRPr lang="en-IN"/>
          </a:p>
        </p:txBody>
      </p:sp>
      <p:sp>
        <p:nvSpPr>
          <p:cNvPr id="7" name="Slide Number Placeholder 6"/>
          <p:cNvSpPr>
            <a:spLocks noGrp="1"/>
          </p:cNvSpPr>
          <p:nvPr>
            <p:ph type="sldNum" sz="quarter" idx="12"/>
          </p:nvPr>
        </p:nvSpPr>
        <p:spPr/>
        <p:txBody>
          <a:bodyPr/>
          <a:lstStyle/>
          <a:p>
            <a:fld id="{BAEEB419-2058-40EC-A599-849BEB9F535B}" type="slidenum">
              <a:rPr lang="en-IN" smtClean="0"/>
              <a:t>‹#›</a:t>
            </a:fld>
            <a:endParaRPr lang="en-IN"/>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6725202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2" y="2019477"/>
            <a:ext cx="12192000" cy="4105942"/>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2" y="6126482"/>
            <a:ext cx="12192000" cy="742950"/>
          </a:xfrm>
          <a:prstGeom prst="rect">
            <a:avLst/>
          </a:prstGeom>
        </p:spPr>
      </p:pic>
      <p:sp>
        <p:nvSpPr>
          <p:cNvPr id="2" name="Title Placeholder 1"/>
          <p:cNvSpPr>
            <a:spLocks noGrp="1"/>
          </p:cNvSpPr>
          <p:nvPr>
            <p:ph type="title"/>
          </p:nvPr>
        </p:nvSpPr>
        <p:spPr>
          <a:xfrm>
            <a:off x="1451581" y="804521"/>
            <a:ext cx="9603275" cy="1049236"/>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81" y="2015732"/>
            <a:ext cx="9603275" cy="345061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554140" y="330371"/>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E4702EB3-50B0-4584-BE91-157D79855A90}" type="datetimeFigureOut">
              <a:rPr lang="en-IN" smtClean="0"/>
              <a:t>13-07-2021</a:t>
            </a:fld>
            <a:endParaRPr lang="en-IN"/>
          </a:p>
        </p:txBody>
      </p:sp>
      <p:sp>
        <p:nvSpPr>
          <p:cNvPr id="5" name="Footer Placeholder 4"/>
          <p:cNvSpPr>
            <a:spLocks noGrp="1"/>
          </p:cNvSpPr>
          <p:nvPr>
            <p:ph type="ftr" sz="quarter" idx="3"/>
          </p:nvPr>
        </p:nvSpPr>
        <p:spPr>
          <a:xfrm>
            <a:off x="1451580" y="329308"/>
            <a:ext cx="5938835"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480062"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BAEEB419-2058-40EC-A599-849BEB9F535B}" type="slidenum">
              <a:rPr lang="en-IN" smtClean="0"/>
              <a:t>‹#›</a:t>
            </a:fld>
            <a:endParaRPr lang="en-IN"/>
          </a:p>
        </p:txBody>
      </p:sp>
      <p:cxnSp>
        <p:nvCxnSpPr>
          <p:cNvPr id="10" name="Straight Connector 9"/>
          <p:cNvCxnSpPr/>
          <p:nvPr/>
        </p:nvCxnSpPr>
        <p:spPr>
          <a:xfrm>
            <a:off x="2"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7915997"/>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5351A5-31F9-440A-A756-F6857D9A3F1A}"/>
              </a:ext>
            </a:extLst>
          </p:cNvPr>
          <p:cNvSpPr>
            <a:spLocks noGrp="1"/>
          </p:cNvSpPr>
          <p:nvPr>
            <p:ph type="ctrTitle"/>
          </p:nvPr>
        </p:nvSpPr>
        <p:spPr/>
        <p:txBody>
          <a:bodyPr/>
          <a:lstStyle/>
          <a:p>
            <a:pPr algn="ctr"/>
            <a:r>
              <a:rPr lang="en-GB" dirty="0"/>
              <a:t>WEL - COME</a:t>
            </a:r>
            <a:endParaRPr lang="en-IN" dirty="0"/>
          </a:p>
        </p:txBody>
      </p:sp>
    </p:spTree>
    <p:extLst>
      <p:ext uri="{BB962C8B-B14F-4D97-AF65-F5344CB8AC3E}">
        <p14:creationId xmlns:p14="http://schemas.microsoft.com/office/powerpoint/2010/main" val="569198581"/>
      </p:ext>
    </p:extLst>
  </p:cSld>
  <p:clrMapOvr>
    <a:masterClrMapping/>
  </p:clrMapOvr>
  <mc:AlternateContent xmlns:mc="http://schemas.openxmlformats.org/markup-compatibility/2006">
    <mc:Choice xmlns:p14="http://schemas.microsoft.com/office/powerpoint/2010/main" Requires="p14">
      <p:transition spd="slow" p14:dur="2000" advTm="1811"/>
    </mc:Choice>
    <mc:Fallback>
      <p:transition spd="slow" advTm="1811"/>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EA5CBC-345D-415E-B543-AB1550ABA0C8}"/>
              </a:ext>
            </a:extLst>
          </p:cNvPr>
          <p:cNvSpPr>
            <a:spLocks noGrp="1"/>
          </p:cNvSpPr>
          <p:nvPr>
            <p:ph type="title"/>
          </p:nvPr>
        </p:nvSpPr>
        <p:spPr>
          <a:xfrm>
            <a:off x="1451581" y="1211579"/>
            <a:ext cx="9603275" cy="642177"/>
          </a:xfrm>
        </p:spPr>
        <p:txBody>
          <a:bodyPr>
            <a:normAutofit/>
          </a:bodyPr>
          <a:lstStyle/>
          <a:p>
            <a:r>
              <a:rPr lang="en-GB" sz="2400" b="1" dirty="0"/>
              <a:t>PROJECT SCREENSHOT</a:t>
            </a:r>
            <a:endParaRPr lang="en-IN" sz="2400" b="1" dirty="0"/>
          </a:p>
        </p:txBody>
      </p:sp>
      <p:sp>
        <p:nvSpPr>
          <p:cNvPr id="3" name="Content Placeholder 2">
            <a:extLst>
              <a:ext uri="{FF2B5EF4-FFF2-40B4-BE49-F238E27FC236}">
                <a16:creationId xmlns:a16="http://schemas.microsoft.com/office/drawing/2014/main" id="{B55EBFBF-8C31-450D-9A6B-B02A0350329C}"/>
              </a:ext>
            </a:extLst>
          </p:cNvPr>
          <p:cNvSpPr>
            <a:spLocks noGrp="1"/>
          </p:cNvSpPr>
          <p:nvPr>
            <p:ph idx="1"/>
          </p:nvPr>
        </p:nvSpPr>
        <p:spPr/>
        <p:txBody>
          <a:bodyPr/>
          <a:lstStyle/>
          <a:p>
            <a:pPr marL="0" indent="0">
              <a:buNone/>
            </a:pPr>
            <a:r>
              <a:rPr lang="en-GB" dirty="0"/>
              <a:t>Add doctor: -</a:t>
            </a:r>
          </a:p>
          <a:p>
            <a:pPr marL="0" indent="0">
              <a:buNone/>
            </a:pPr>
            <a:r>
              <a:rPr lang="en-GB" dirty="0"/>
              <a:t> </a:t>
            </a:r>
            <a:endParaRPr lang="en-IN" dirty="0"/>
          </a:p>
        </p:txBody>
      </p:sp>
      <p:pic>
        <p:nvPicPr>
          <p:cNvPr id="5" name="Picture 4">
            <a:extLst>
              <a:ext uri="{FF2B5EF4-FFF2-40B4-BE49-F238E27FC236}">
                <a16:creationId xmlns:a16="http://schemas.microsoft.com/office/drawing/2014/main" id="{CDF518C5-3969-46D1-80A2-EDD6716ABDF0}"/>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18360" y="2466022"/>
            <a:ext cx="8252460" cy="3660458"/>
          </a:xfrm>
          <a:prstGeom prst="rect">
            <a:avLst/>
          </a:prstGeom>
          <a:noFill/>
          <a:ln>
            <a:noFill/>
          </a:ln>
        </p:spPr>
      </p:pic>
    </p:spTree>
    <p:extLst>
      <p:ext uri="{BB962C8B-B14F-4D97-AF65-F5344CB8AC3E}">
        <p14:creationId xmlns:p14="http://schemas.microsoft.com/office/powerpoint/2010/main" val="3369833025"/>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Tm="4503">
        <p15:prstTrans prst="pageCurlDouble"/>
      </p:transition>
    </mc:Choice>
    <mc:Fallback>
      <p:transition spd="slow" advTm="4503">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EA5CBC-345D-415E-B543-AB1550ABA0C8}"/>
              </a:ext>
            </a:extLst>
          </p:cNvPr>
          <p:cNvSpPr>
            <a:spLocks noGrp="1"/>
          </p:cNvSpPr>
          <p:nvPr>
            <p:ph type="title"/>
          </p:nvPr>
        </p:nvSpPr>
        <p:spPr>
          <a:xfrm>
            <a:off x="1451581" y="1211579"/>
            <a:ext cx="9603275" cy="642177"/>
          </a:xfrm>
        </p:spPr>
        <p:txBody>
          <a:bodyPr>
            <a:normAutofit/>
          </a:bodyPr>
          <a:lstStyle/>
          <a:p>
            <a:r>
              <a:rPr lang="en-GB" sz="2400" b="1" dirty="0"/>
              <a:t>PROJECT SCREENSHOT</a:t>
            </a:r>
            <a:endParaRPr lang="en-IN" sz="2400" b="1" dirty="0"/>
          </a:p>
        </p:txBody>
      </p:sp>
      <p:sp>
        <p:nvSpPr>
          <p:cNvPr id="3" name="Content Placeholder 2">
            <a:extLst>
              <a:ext uri="{FF2B5EF4-FFF2-40B4-BE49-F238E27FC236}">
                <a16:creationId xmlns:a16="http://schemas.microsoft.com/office/drawing/2014/main" id="{B55EBFBF-8C31-450D-9A6B-B02A0350329C}"/>
              </a:ext>
            </a:extLst>
          </p:cNvPr>
          <p:cNvSpPr>
            <a:spLocks noGrp="1"/>
          </p:cNvSpPr>
          <p:nvPr>
            <p:ph idx="1"/>
          </p:nvPr>
        </p:nvSpPr>
        <p:spPr/>
        <p:txBody>
          <a:bodyPr/>
          <a:lstStyle/>
          <a:p>
            <a:pPr marL="0" indent="0">
              <a:buNone/>
            </a:pPr>
            <a:r>
              <a:rPr lang="en-GB" dirty="0"/>
              <a:t>Add patient: -</a:t>
            </a:r>
          </a:p>
          <a:p>
            <a:pPr marL="0" indent="0">
              <a:buNone/>
            </a:pPr>
            <a:r>
              <a:rPr lang="en-GB" dirty="0"/>
              <a:t> </a:t>
            </a:r>
            <a:endParaRPr lang="en-IN" dirty="0"/>
          </a:p>
        </p:txBody>
      </p:sp>
      <p:pic>
        <p:nvPicPr>
          <p:cNvPr id="6" name="Picture 5">
            <a:extLst>
              <a:ext uri="{FF2B5EF4-FFF2-40B4-BE49-F238E27FC236}">
                <a16:creationId xmlns:a16="http://schemas.microsoft.com/office/drawing/2014/main" id="{0770A5C6-D0AA-4972-ADB0-D1847BE29D6A}"/>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65960" y="2526982"/>
            <a:ext cx="8686800" cy="3614738"/>
          </a:xfrm>
          <a:prstGeom prst="rect">
            <a:avLst/>
          </a:prstGeom>
          <a:noFill/>
          <a:ln>
            <a:noFill/>
          </a:ln>
        </p:spPr>
      </p:pic>
    </p:spTree>
    <p:extLst>
      <p:ext uri="{BB962C8B-B14F-4D97-AF65-F5344CB8AC3E}">
        <p14:creationId xmlns:p14="http://schemas.microsoft.com/office/powerpoint/2010/main" val="3180054482"/>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Tm="2878">
        <p15:prstTrans prst="pageCurlDouble"/>
      </p:transition>
    </mc:Choice>
    <mc:Fallback>
      <p:transition spd="slow" advTm="2878">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EA5CBC-345D-415E-B543-AB1550ABA0C8}"/>
              </a:ext>
            </a:extLst>
          </p:cNvPr>
          <p:cNvSpPr>
            <a:spLocks noGrp="1"/>
          </p:cNvSpPr>
          <p:nvPr>
            <p:ph type="title"/>
          </p:nvPr>
        </p:nvSpPr>
        <p:spPr>
          <a:xfrm>
            <a:off x="1451581" y="1211579"/>
            <a:ext cx="9603275" cy="642177"/>
          </a:xfrm>
        </p:spPr>
        <p:txBody>
          <a:bodyPr>
            <a:normAutofit/>
          </a:bodyPr>
          <a:lstStyle/>
          <a:p>
            <a:r>
              <a:rPr lang="en-GB" sz="2400" b="1" dirty="0"/>
              <a:t>PROJECT SCREENSHOT</a:t>
            </a:r>
            <a:endParaRPr lang="en-IN" sz="2400" b="1" dirty="0"/>
          </a:p>
        </p:txBody>
      </p:sp>
      <p:sp>
        <p:nvSpPr>
          <p:cNvPr id="3" name="Content Placeholder 2">
            <a:extLst>
              <a:ext uri="{FF2B5EF4-FFF2-40B4-BE49-F238E27FC236}">
                <a16:creationId xmlns:a16="http://schemas.microsoft.com/office/drawing/2014/main" id="{B55EBFBF-8C31-450D-9A6B-B02A0350329C}"/>
              </a:ext>
            </a:extLst>
          </p:cNvPr>
          <p:cNvSpPr>
            <a:spLocks noGrp="1"/>
          </p:cNvSpPr>
          <p:nvPr>
            <p:ph idx="1"/>
          </p:nvPr>
        </p:nvSpPr>
        <p:spPr>
          <a:xfrm>
            <a:off x="1451581" y="2015732"/>
            <a:ext cx="9603275" cy="4400308"/>
          </a:xfrm>
        </p:spPr>
        <p:txBody>
          <a:bodyPr/>
          <a:lstStyle/>
          <a:p>
            <a:pPr marL="0" indent="0">
              <a:buNone/>
            </a:pPr>
            <a:r>
              <a:rPr lang="en-GB" dirty="0"/>
              <a:t>Add appointment: -</a:t>
            </a:r>
          </a:p>
          <a:p>
            <a:pPr marL="0" indent="0">
              <a:buNone/>
            </a:pPr>
            <a:r>
              <a:rPr lang="en-GB" dirty="0"/>
              <a:t> </a:t>
            </a:r>
            <a:endParaRPr lang="en-IN" dirty="0"/>
          </a:p>
        </p:txBody>
      </p:sp>
      <p:pic>
        <p:nvPicPr>
          <p:cNvPr id="5" name="Picture 4">
            <a:extLst>
              <a:ext uri="{FF2B5EF4-FFF2-40B4-BE49-F238E27FC236}">
                <a16:creationId xmlns:a16="http://schemas.microsoft.com/office/drawing/2014/main" id="{EF9DD2FD-41F5-4DB1-8634-502F066BA3D6}"/>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90699" y="2461260"/>
            <a:ext cx="8949719" cy="3652837"/>
          </a:xfrm>
          <a:prstGeom prst="rect">
            <a:avLst/>
          </a:prstGeom>
          <a:noFill/>
          <a:ln>
            <a:noFill/>
          </a:ln>
        </p:spPr>
      </p:pic>
    </p:spTree>
    <p:extLst>
      <p:ext uri="{BB962C8B-B14F-4D97-AF65-F5344CB8AC3E}">
        <p14:creationId xmlns:p14="http://schemas.microsoft.com/office/powerpoint/2010/main" val="88661618"/>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Tm="3613">
        <p15:prstTrans prst="pageCurlDouble"/>
      </p:transition>
    </mc:Choice>
    <mc:Fallback>
      <p:transition spd="slow" advTm="3613">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EA5CBC-345D-415E-B543-AB1550ABA0C8}"/>
              </a:ext>
            </a:extLst>
          </p:cNvPr>
          <p:cNvSpPr>
            <a:spLocks noGrp="1"/>
          </p:cNvSpPr>
          <p:nvPr>
            <p:ph type="title"/>
          </p:nvPr>
        </p:nvSpPr>
        <p:spPr>
          <a:xfrm>
            <a:off x="1451581" y="1211579"/>
            <a:ext cx="9603275" cy="642177"/>
          </a:xfrm>
        </p:spPr>
        <p:txBody>
          <a:bodyPr>
            <a:normAutofit/>
          </a:bodyPr>
          <a:lstStyle/>
          <a:p>
            <a:r>
              <a:rPr lang="en-GB" sz="2400" b="1" dirty="0"/>
              <a:t>PROJECT SCREENSHOT</a:t>
            </a:r>
            <a:endParaRPr lang="en-IN" sz="2400" b="1" dirty="0"/>
          </a:p>
        </p:txBody>
      </p:sp>
      <p:sp>
        <p:nvSpPr>
          <p:cNvPr id="3" name="Content Placeholder 2">
            <a:extLst>
              <a:ext uri="{FF2B5EF4-FFF2-40B4-BE49-F238E27FC236}">
                <a16:creationId xmlns:a16="http://schemas.microsoft.com/office/drawing/2014/main" id="{B55EBFBF-8C31-450D-9A6B-B02A0350329C}"/>
              </a:ext>
            </a:extLst>
          </p:cNvPr>
          <p:cNvSpPr>
            <a:spLocks noGrp="1"/>
          </p:cNvSpPr>
          <p:nvPr>
            <p:ph idx="1"/>
          </p:nvPr>
        </p:nvSpPr>
        <p:spPr>
          <a:xfrm>
            <a:off x="1451581" y="2015732"/>
            <a:ext cx="9603275" cy="4400308"/>
          </a:xfrm>
        </p:spPr>
        <p:txBody>
          <a:bodyPr/>
          <a:lstStyle/>
          <a:p>
            <a:pPr marL="0" indent="0">
              <a:buNone/>
            </a:pPr>
            <a:r>
              <a:rPr lang="en-GB" dirty="0"/>
              <a:t>Change password: -</a:t>
            </a:r>
          </a:p>
          <a:p>
            <a:pPr marL="0" indent="0">
              <a:buNone/>
            </a:pPr>
            <a:r>
              <a:rPr lang="en-GB" dirty="0"/>
              <a:t> </a:t>
            </a:r>
            <a:endParaRPr lang="en-IN" dirty="0"/>
          </a:p>
        </p:txBody>
      </p:sp>
      <p:pic>
        <p:nvPicPr>
          <p:cNvPr id="6" name="Picture 5">
            <a:extLst>
              <a:ext uri="{FF2B5EF4-FFF2-40B4-BE49-F238E27FC236}">
                <a16:creationId xmlns:a16="http://schemas.microsoft.com/office/drawing/2014/main" id="{6E496FD1-6EA4-4A93-B2CC-381EB5F230DB}"/>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11681" y="2491740"/>
            <a:ext cx="8728738" cy="3637597"/>
          </a:xfrm>
          <a:prstGeom prst="rect">
            <a:avLst/>
          </a:prstGeom>
          <a:noFill/>
          <a:ln>
            <a:noFill/>
          </a:ln>
        </p:spPr>
      </p:pic>
    </p:spTree>
    <p:extLst>
      <p:ext uri="{BB962C8B-B14F-4D97-AF65-F5344CB8AC3E}">
        <p14:creationId xmlns:p14="http://schemas.microsoft.com/office/powerpoint/2010/main" val="3381103503"/>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Tm="3626">
        <p15:prstTrans prst="pageCurlDouble"/>
      </p:transition>
    </mc:Choice>
    <mc:Fallback>
      <p:transition spd="slow" advTm="3626">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EA5CBC-345D-415E-B543-AB1550ABA0C8}"/>
              </a:ext>
            </a:extLst>
          </p:cNvPr>
          <p:cNvSpPr>
            <a:spLocks noGrp="1"/>
          </p:cNvSpPr>
          <p:nvPr>
            <p:ph type="title"/>
          </p:nvPr>
        </p:nvSpPr>
        <p:spPr>
          <a:xfrm>
            <a:off x="1451581" y="1211579"/>
            <a:ext cx="9603275" cy="642177"/>
          </a:xfrm>
        </p:spPr>
        <p:txBody>
          <a:bodyPr>
            <a:normAutofit/>
          </a:bodyPr>
          <a:lstStyle/>
          <a:p>
            <a:r>
              <a:rPr lang="en-GB" sz="2400" b="1" dirty="0"/>
              <a:t>PROJECT SCREENSHOT</a:t>
            </a:r>
            <a:endParaRPr lang="en-IN" sz="2400" b="1" dirty="0"/>
          </a:p>
        </p:txBody>
      </p:sp>
      <p:sp>
        <p:nvSpPr>
          <p:cNvPr id="3" name="Content Placeholder 2">
            <a:extLst>
              <a:ext uri="{FF2B5EF4-FFF2-40B4-BE49-F238E27FC236}">
                <a16:creationId xmlns:a16="http://schemas.microsoft.com/office/drawing/2014/main" id="{B55EBFBF-8C31-450D-9A6B-B02A0350329C}"/>
              </a:ext>
            </a:extLst>
          </p:cNvPr>
          <p:cNvSpPr>
            <a:spLocks noGrp="1"/>
          </p:cNvSpPr>
          <p:nvPr>
            <p:ph idx="1"/>
          </p:nvPr>
        </p:nvSpPr>
        <p:spPr>
          <a:xfrm>
            <a:off x="1451581" y="2015732"/>
            <a:ext cx="9603275" cy="4400308"/>
          </a:xfrm>
        </p:spPr>
        <p:txBody>
          <a:bodyPr/>
          <a:lstStyle/>
          <a:p>
            <a:pPr marL="0" indent="0">
              <a:buNone/>
            </a:pPr>
            <a:r>
              <a:rPr lang="en-GB" dirty="0"/>
              <a:t>Calendar: -</a:t>
            </a:r>
          </a:p>
          <a:p>
            <a:pPr marL="0" indent="0">
              <a:buNone/>
            </a:pPr>
            <a:r>
              <a:rPr lang="en-GB" dirty="0"/>
              <a:t> </a:t>
            </a:r>
            <a:endParaRPr lang="en-IN" dirty="0"/>
          </a:p>
        </p:txBody>
      </p:sp>
      <p:pic>
        <p:nvPicPr>
          <p:cNvPr id="5" name="Picture 4">
            <a:extLst>
              <a:ext uri="{FF2B5EF4-FFF2-40B4-BE49-F238E27FC236}">
                <a16:creationId xmlns:a16="http://schemas.microsoft.com/office/drawing/2014/main" id="{08B47EDD-74E6-4F3C-B3A7-B2475CB285A8}"/>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42159" y="2461260"/>
            <a:ext cx="8698259" cy="3675697"/>
          </a:xfrm>
          <a:prstGeom prst="rect">
            <a:avLst/>
          </a:prstGeom>
          <a:noFill/>
          <a:ln>
            <a:noFill/>
          </a:ln>
        </p:spPr>
      </p:pic>
    </p:spTree>
    <p:extLst>
      <p:ext uri="{BB962C8B-B14F-4D97-AF65-F5344CB8AC3E}">
        <p14:creationId xmlns:p14="http://schemas.microsoft.com/office/powerpoint/2010/main" val="2427800505"/>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Tm="3250">
        <p15:prstTrans prst="pageCurlDouble"/>
      </p:transition>
    </mc:Choice>
    <mc:Fallback>
      <p:transition spd="slow" advTm="325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EA5CBC-345D-415E-B543-AB1550ABA0C8}"/>
              </a:ext>
            </a:extLst>
          </p:cNvPr>
          <p:cNvSpPr>
            <a:spLocks noGrp="1"/>
          </p:cNvSpPr>
          <p:nvPr>
            <p:ph type="title"/>
          </p:nvPr>
        </p:nvSpPr>
        <p:spPr>
          <a:xfrm>
            <a:off x="1451581" y="1211579"/>
            <a:ext cx="9603275" cy="642177"/>
          </a:xfrm>
        </p:spPr>
        <p:txBody>
          <a:bodyPr>
            <a:normAutofit/>
          </a:bodyPr>
          <a:lstStyle/>
          <a:p>
            <a:r>
              <a:rPr lang="en-GB" sz="2400" b="1" dirty="0"/>
              <a:t>PROJECT SCREENSHOT</a:t>
            </a:r>
            <a:endParaRPr lang="en-IN" sz="2400" b="1" dirty="0"/>
          </a:p>
        </p:txBody>
      </p:sp>
      <p:sp>
        <p:nvSpPr>
          <p:cNvPr id="3" name="Content Placeholder 2">
            <a:extLst>
              <a:ext uri="{FF2B5EF4-FFF2-40B4-BE49-F238E27FC236}">
                <a16:creationId xmlns:a16="http://schemas.microsoft.com/office/drawing/2014/main" id="{B55EBFBF-8C31-450D-9A6B-B02A0350329C}"/>
              </a:ext>
            </a:extLst>
          </p:cNvPr>
          <p:cNvSpPr>
            <a:spLocks noGrp="1"/>
          </p:cNvSpPr>
          <p:nvPr>
            <p:ph idx="1"/>
          </p:nvPr>
        </p:nvSpPr>
        <p:spPr>
          <a:xfrm>
            <a:off x="1451581" y="1853756"/>
            <a:ext cx="9603275" cy="4562284"/>
          </a:xfrm>
        </p:spPr>
        <p:txBody>
          <a:bodyPr/>
          <a:lstStyle/>
          <a:p>
            <a:pPr marL="0" indent="0">
              <a:buNone/>
            </a:pPr>
            <a:r>
              <a:rPr lang="en-GB" dirty="0"/>
              <a:t>Website: -</a:t>
            </a:r>
          </a:p>
          <a:p>
            <a:pPr marL="0" indent="0">
              <a:buNone/>
            </a:pPr>
            <a:r>
              <a:rPr lang="en-GB" dirty="0"/>
              <a:t> </a:t>
            </a:r>
            <a:endParaRPr lang="en-IN" dirty="0"/>
          </a:p>
        </p:txBody>
      </p:sp>
      <p:pic>
        <p:nvPicPr>
          <p:cNvPr id="6" name="Picture 5">
            <a:extLst>
              <a:ext uri="{FF2B5EF4-FFF2-40B4-BE49-F238E27FC236}">
                <a16:creationId xmlns:a16="http://schemas.microsoft.com/office/drawing/2014/main" id="{D1B16D07-22AD-42DB-A74E-65D3764DEA93}"/>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99248" y="2238185"/>
            <a:ext cx="5184775" cy="1815200"/>
          </a:xfrm>
          <a:prstGeom prst="rect">
            <a:avLst/>
          </a:prstGeom>
          <a:noFill/>
          <a:ln>
            <a:noFill/>
          </a:ln>
        </p:spPr>
      </p:pic>
      <p:pic>
        <p:nvPicPr>
          <p:cNvPr id="4" name="Picture 3">
            <a:extLst>
              <a:ext uri="{FF2B5EF4-FFF2-40B4-BE49-F238E27FC236}">
                <a16:creationId xmlns:a16="http://schemas.microsoft.com/office/drawing/2014/main" id="{FAE2C899-4734-49B5-978A-73EC9F61FA67}"/>
              </a:ext>
            </a:extLst>
          </p:cNvPr>
          <p:cNvPicPr>
            <a:picLocks noChangeAspect="1"/>
          </p:cNvPicPr>
          <p:nvPr/>
        </p:nvPicPr>
        <p:blipFill>
          <a:blip r:embed="rId3"/>
          <a:stretch>
            <a:fillRect/>
          </a:stretch>
        </p:blipFill>
        <p:spPr>
          <a:xfrm>
            <a:off x="999248" y="4053385"/>
            <a:ext cx="5175953" cy="1319898"/>
          </a:xfrm>
          <a:prstGeom prst="rect">
            <a:avLst/>
          </a:prstGeom>
        </p:spPr>
      </p:pic>
      <p:pic>
        <p:nvPicPr>
          <p:cNvPr id="7" name="Picture 6">
            <a:extLst>
              <a:ext uri="{FF2B5EF4-FFF2-40B4-BE49-F238E27FC236}">
                <a16:creationId xmlns:a16="http://schemas.microsoft.com/office/drawing/2014/main" id="{661D066B-957F-4A4C-9D98-4EDD6E888C4F}"/>
              </a:ext>
            </a:extLst>
          </p:cNvPr>
          <p:cNvPicPr>
            <a:picLocks noChangeAspect="1"/>
          </p:cNvPicPr>
          <p:nvPr/>
        </p:nvPicPr>
        <p:blipFill>
          <a:blip r:embed="rId4"/>
          <a:stretch>
            <a:fillRect/>
          </a:stretch>
        </p:blipFill>
        <p:spPr>
          <a:xfrm>
            <a:off x="984008" y="5373283"/>
            <a:ext cx="5175953" cy="1427186"/>
          </a:xfrm>
          <a:prstGeom prst="rect">
            <a:avLst/>
          </a:prstGeom>
        </p:spPr>
      </p:pic>
      <p:pic>
        <p:nvPicPr>
          <p:cNvPr id="8" name="Picture 7">
            <a:extLst>
              <a:ext uri="{FF2B5EF4-FFF2-40B4-BE49-F238E27FC236}">
                <a16:creationId xmlns:a16="http://schemas.microsoft.com/office/drawing/2014/main" id="{CAAD93CC-D36F-4C4C-9F2E-DA28D1B3BF3F}"/>
              </a:ext>
            </a:extLst>
          </p:cNvPr>
          <p:cNvPicPr>
            <a:picLocks noChangeAspect="1"/>
          </p:cNvPicPr>
          <p:nvPr/>
        </p:nvPicPr>
        <p:blipFill>
          <a:blip r:embed="rId5"/>
          <a:stretch>
            <a:fillRect/>
          </a:stretch>
        </p:blipFill>
        <p:spPr>
          <a:xfrm>
            <a:off x="6376959" y="2225950"/>
            <a:ext cx="5145470" cy="1524519"/>
          </a:xfrm>
          <a:prstGeom prst="rect">
            <a:avLst/>
          </a:prstGeom>
        </p:spPr>
      </p:pic>
      <p:pic>
        <p:nvPicPr>
          <p:cNvPr id="10" name="Picture 9">
            <a:extLst>
              <a:ext uri="{FF2B5EF4-FFF2-40B4-BE49-F238E27FC236}">
                <a16:creationId xmlns:a16="http://schemas.microsoft.com/office/drawing/2014/main" id="{8B8701F0-2C98-4F78-A312-9DB40DD5B4D8}"/>
              </a:ext>
            </a:extLst>
          </p:cNvPr>
          <p:cNvPicPr>
            <a:picLocks noChangeAspect="1"/>
          </p:cNvPicPr>
          <p:nvPr/>
        </p:nvPicPr>
        <p:blipFill>
          <a:blip r:embed="rId6"/>
          <a:stretch>
            <a:fillRect/>
          </a:stretch>
        </p:blipFill>
        <p:spPr>
          <a:xfrm>
            <a:off x="6376959" y="3735229"/>
            <a:ext cx="5145470" cy="1461611"/>
          </a:xfrm>
          <a:prstGeom prst="rect">
            <a:avLst/>
          </a:prstGeom>
        </p:spPr>
      </p:pic>
      <p:pic>
        <p:nvPicPr>
          <p:cNvPr id="11" name="Picture 10">
            <a:extLst>
              <a:ext uri="{FF2B5EF4-FFF2-40B4-BE49-F238E27FC236}">
                <a16:creationId xmlns:a16="http://schemas.microsoft.com/office/drawing/2014/main" id="{728DECC3-251F-492B-A811-90258D461CB1}"/>
              </a:ext>
            </a:extLst>
          </p:cNvPr>
          <p:cNvPicPr>
            <a:picLocks noChangeAspect="1"/>
          </p:cNvPicPr>
          <p:nvPr/>
        </p:nvPicPr>
        <p:blipFill>
          <a:blip r:embed="rId7"/>
          <a:stretch>
            <a:fillRect/>
          </a:stretch>
        </p:blipFill>
        <p:spPr>
          <a:xfrm>
            <a:off x="6376959" y="5196841"/>
            <a:ext cx="5145470" cy="1591394"/>
          </a:xfrm>
          <a:prstGeom prst="rect">
            <a:avLst/>
          </a:prstGeom>
        </p:spPr>
      </p:pic>
    </p:spTree>
    <p:extLst>
      <p:ext uri="{BB962C8B-B14F-4D97-AF65-F5344CB8AC3E}">
        <p14:creationId xmlns:p14="http://schemas.microsoft.com/office/powerpoint/2010/main" val="3444867000"/>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Tm="2875">
        <p15:prstTrans prst="pageCurlDouble"/>
      </p:transition>
    </mc:Choice>
    <mc:Fallback>
      <p:transition spd="slow" advTm="2875">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EA5CBC-345D-415E-B543-AB1550ABA0C8}"/>
              </a:ext>
            </a:extLst>
          </p:cNvPr>
          <p:cNvSpPr>
            <a:spLocks noGrp="1"/>
          </p:cNvSpPr>
          <p:nvPr>
            <p:ph type="title"/>
          </p:nvPr>
        </p:nvSpPr>
        <p:spPr>
          <a:xfrm>
            <a:off x="1451581" y="1211579"/>
            <a:ext cx="9603275" cy="642177"/>
          </a:xfrm>
        </p:spPr>
        <p:txBody>
          <a:bodyPr>
            <a:normAutofit/>
          </a:bodyPr>
          <a:lstStyle/>
          <a:p>
            <a:r>
              <a:rPr lang="en-GB" sz="2400" b="1" dirty="0"/>
              <a:t>PROJECT SCREENSHOT</a:t>
            </a:r>
            <a:endParaRPr lang="en-IN" sz="2400" b="1" dirty="0"/>
          </a:p>
        </p:txBody>
      </p:sp>
      <p:sp>
        <p:nvSpPr>
          <p:cNvPr id="3" name="Content Placeholder 2">
            <a:extLst>
              <a:ext uri="{FF2B5EF4-FFF2-40B4-BE49-F238E27FC236}">
                <a16:creationId xmlns:a16="http://schemas.microsoft.com/office/drawing/2014/main" id="{B55EBFBF-8C31-450D-9A6B-B02A0350329C}"/>
              </a:ext>
            </a:extLst>
          </p:cNvPr>
          <p:cNvSpPr>
            <a:spLocks noGrp="1"/>
          </p:cNvSpPr>
          <p:nvPr>
            <p:ph idx="1"/>
          </p:nvPr>
        </p:nvSpPr>
        <p:spPr>
          <a:xfrm>
            <a:off x="1451581" y="1853756"/>
            <a:ext cx="9603275" cy="4562284"/>
          </a:xfrm>
        </p:spPr>
        <p:txBody>
          <a:bodyPr/>
          <a:lstStyle/>
          <a:p>
            <a:pPr marL="0" indent="0">
              <a:buNone/>
            </a:pPr>
            <a:r>
              <a:rPr lang="en-GB" dirty="0"/>
              <a:t>Website: -</a:t>
            </a:r>
          </a:p>
          <a:p>
            <a:pPr marL="0" indent="0">
              <a:buNone/>
            </a:pPr>
            <a:r>
              <a:rPr lang="en-GB" dirty="0"/>
              <a:t> </a:t>
            </a:r>
            <a:endParaRPr lang="en-IN" dirty="0"/>
          </a:p>
        </p:txBody>
      </p:sp>
      <p:pic>
        <p:nvPicPr>
          <p:cNvPr id="12" name="Picture 11">
            <a:extLst>
              <a:ext uri="{FF2B5EF4-FFF2-40B4-BE49-F238E27FC236}">
                <a16:creationId xmlns:a16="http://schemas.microsoft.com/office/drawing/2014/main" id="{43166C6C-9AC2-4CCE-A557-164190CBD71B}"/>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62100" y="2346959"/>
            <a:ext cx="9492756" cy="3299461"/>
          </a:xfrm>
          <a:prstGeom prst="rect">
            <a:avLst/>
          </a:prstGeom>
          <a:noFill/>
          <a:ln>
            <a:noFill/>
          </a:ln>
        </p:spPr>
      </p:pic>
    </p:spTree>
    <p:extLst>
      <p:ext uri="{BB962C8B-B14F-4D97-AF65-F5344CB8AC3E}">
        <p14:creationId xmlns:p14="http://schemas.microsoft.com/office/powerpoint/2010/main" val="22279493"/>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Tm="2508">
        <p15:prstTrans prst="pageCurlDouble"/>
      </p:transition>
    </mc:Choice>
    <mc:Fallback>
      <p:transition spd="slow" advTm="2508">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EA5CBC-345D-415E-B543-AB1550ABA0C8}"/>
              </a:ext>
            </a:extLst>
          </p:cNvPr>
          <p:cNvSpPr>
            <a:spLocks noGrp="1"/>
          </p:cNvSpPr>
          <p:nvPr>
            <p:ph type="title"/>
          </p:nvPr>
        </p:nvSpPr>
        <p:spPr>
          <a:xfrm>
            <a:off x="1451581" y="1211579"/>
            <a:ext cx="9603275" cy="642177"/>
          </a:xfrm>
        </p:spPr>
        <p:txBody>
          <a:bodyPr>
            <a:normAutofit/>
          </a:bodyPr>
          <a:lstStyle/>
          <a:p>
            <a:r>
              <a:rPr lang="en-GB" sz="2400" b="1" dirty="0"/>
              <a:t>Conclusion</a:t>
            </a:r>
            <a:endParaRPr lang="en-IN" sz="2400" b="1" dirty="0"/>
          </a:p>
        </p:txBody>
      </p:sp>
      <p:sp>
        <p:nvSpPr>
          <p:cNvPr id="3" name="Content Placeholder 2">
            <a:extLst>
              <a:ext uri="{FF2B5EF4-FFF2-40B4-BE49-F238E27FC236}">
                <a16:creationId xmlns:a16="http://schemas.microsoft.com/office/drawing/2014/main" id="{B55EBFBF-8C31-450D-9A6B-B02A0350329C}"/>
              </a:ext>
            </a:extLst>
          </p:cNvPr>
          <p:cNvSpPr>
            <a:spLocks noGrp="1"/>
          </p:cNvSpPr>
          <p:nvPr>
            <p:ph idx="1"/>
          </p:nvPr>
        </p:nvSpPr>
        <p:spPr>
          <a:xfrm>
            <a:off x="1451581" y="1853756"/>
            <a:ext cx="9603275" cy="2093404"/>
          </a:xfrm>
        </p:spPr>
        <p:txBody>
          <a:bodyPr/>
          <a:lstStyle/>
          <a:p>
            <a:pPr marL="0" indent="0" algn="just">
              <a:buNone/>
            </a:pPr>
            <a:r>
              <a:rPr lang="en-IN" dirty="0"/>
              <a:t> Since we are entering details of the patients electronically in the” Hospital Management System”, data will be secured. Using this application, we can retrieve patient’s history with a single click. Thus, processing information will be faster. It guarantees accurate maintenance of Patient details. It easily reduces the book keeping task and thus reduces the human effort and increases accuracy speed.</a:t>
            </a:r>
            <a:endParaRPr lang="en-GB" dirty="0"/>
          </a:p>
        </p:txBody>
      </p:sp>
    </p:spTree>
    <p:extLst>
      <p:ext uri="{BB962C8B-B14F-4D97-AF65-F5344CB8AC3E}">
        <p14:creationId xmlns:p14="http://schemas.microsoft.com/office/powerpoint/2010/main" val="3782852307"/>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Tm="3097">
        <p15:prstTrans prst="pageCurlDouble"/>
      </p:transition>
    </mc:Choice>
    <mc:Fallback>
      <p:transition spd="slow" advTm="3097">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3ACC95-27B2-41C7-BA28-6DD9290A1C30}"/>
              </a:ext>
            </a:extLst>
          </p:cNvPr>
          <p:cNvSpPr>
            <a:spLocks noGrp="1"/>
          </p:cNvSpPr>
          <p:nvPr>
            <p:ph type="title"/>
          </p:nvPr>
        </p:nvSpPr>
        <p:spPr/>
        <p:txBody>
          <a:bodyPr>
            <a:normAutofit/>
          </a:bodyPr>
          <a:lstStyle/>
          <a:p>
            <a:pPr algn="ctr"/>
            <a:r>
              <a:rPr lang="en-GB" sz="9600" dirty="0"/>
              <a:t>THANK YOU</a:t>
            </a:r>
            <a:endParaRPr lang="en-IN" sz="9600" dirty="0"/>
          </a:p>
        </p:txBody>
      </p:sp>
    </p:spTree>
    <p:extLst>
      <p:ext uri="{BB962C8B-B14F-4D97-AF65-F5344CB8AC3E}">
        <p14:creationId xmlns:p14="http://schemas.microsoft.com/office/powerpoint/2010/main" val="2816662323"/>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advTm="9761">
        <p15:prstTrans prst="curtains"/>
      </p:transition>
    </mc:Choice>
    <mc:Fallback>
      <p:transition spd="slow" advTm="9761">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5A4F61-4ED3-4EF4-9ED8-4236E6EBDAA9}"/>
              </a:ext>
            </a:extLst>
          </p:cNvPr>
          <p:cNvSpPr>
            <a:spLocks noGrp="1"/>
          </p:cNvSpPr>
          <p:nvPr>
            <p:ph type="ctrTitle"/>
          </p:nvPr>
        </p:nvSpPr>
        <p:spPr>
          <a:xfrm>
            <a:off x="985421" y="177554"/>
            <a:ext cx="10733103" cy="3435552"/>
          </a:xfrm>
        </p:spPr>
        <p:txBody>
          <a:bodyPr>
            <a:normAutofit/>
          </a:bodyPr>
          <a:lstStyle/>
          <a:p>
            <a:pPr algn="ctr"/>
            <a:r>
              <a:rPr lang="en-GB" sz="4800" b="1" dirty="0"/>
              <a:t>SCHOOL OF COMPUTER, IPS ACADEMY INDORE</a:t>
            </a:r>
            <a:br>
              <a:rPr lang="en-GB" sz="4800" b="1" dirty="0"/>
            </a:br>
            <a:br>
              <a:rPr lang="en-GB" sz="4000" b="1" dirty="0"/>
            </a:br>
            <a:r>
              <a:rPr lang="en-GB" sz="4000" b="1" dirty="0"/>
              <a:t>Hospital management system</a:t>
            </a:r>
            <a:br>
              <a:rPr lang="en-GB" sz="4000" b="1" dirty="0"/>
            </a:br>
            <a:endParaRPr lang="en-IN" sz="5400" b="1" dirty="0"/>
          </a:p>
        </p:txBody>
      </p:sp>
      <p:sp>
        <p:nvSpPr>
          <p:cNvPr id="3" name="Subtitle 2">
            <a:extLst>
              <a:ext uri="{FF2B5EF4-FFF2-40B4-BE49-F238E27FC236}">
                <a16:creationId xmlns:a16="http://schemas.microsoft.com/office/drawing/2014/main" id="{E029D07A-2053-434C-A41D-8071803F9A9F}"/>
              </a:ext>
            </a:extLst>
          </p:cNvPr>
          <p:cNvSpPr>
            <a:spLocks noGrp="1"/>
          </p:cNvSpPr>
          <p:nvPr>
            <p:ph type="subTitle" idx="1"/>
          </p:nvPr>
        </p:nvSpPr>
        <p:spPr>
          <a:xfrm>
            <a:off x="2131501" y="3613117"/>
            <a:ext cx="8761400" cy="2331049"/>
          </a:xfrm>
        </p:spPr>
        <p:txBody>
          <a:bodyPr>
            <a:normAutofit/>
          </a:bodyPr>
          <a:lstStyle/>
          <a:p>
            <a:pPr algn="r"/>
            <a:r>
              <a:rPr lang="en-GB" sz="2000" dirty="0"/>
              <a:t>Presented by group: -</a:t>
            </a:r>
          </a:p>
          <a:p>
            <a:pPr algn="r"/>
            <a:r>
              <a:rPr lang="en-GB" sz="2000" dirty="0"/>
              <a:t>Abhishek Mandloi</a:t>
            </a:r>
          </a:p>
          <a:p>
            <a:pPr algn="r"/>
            <a:r>
              <a:rPr lang="en-GB" sz="2000" dirty="0" err="1"/>
              <a:t>Amitansh</a:t>
            </a:r>
            <a:r>
              <a:rPr lang="en-GB" sz="2000" dirty="0"/>
              <a:t> Verma</a:t>
            </a:r>
          </a:p>
          <a:p>
            <a:pPr algn="r"/>
            <a:r>
              <a:rPr lang="en-GB" sz="2000" dirty="0"/>
              <a:t>Yuvraj Patidar</a:t>
            </a:r>
          </a:p>
        </p:txBody>
      </p:sp>
    </p:spTree>
    <p:extLst>
      <p:ext uri="{BB962C8B-B14F-4D97-AF65-F5344CB8AC3E}">
        <p14:creationId xmlns:p14="http://schemas.microsoft.com/office/powerpoint/2010/main" val="9051243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advTm="4732">
        <p15:prstTrans prst="curtains"/>
      </p:transition>
    </mc:Choice>
    <mc:Fallback>
      <p:transition spd="slow" advTm="4732">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9CF5FD30-16DB-451B-9B94-FF78B7347BBB}"/>
              </a:ext>
            </a:extLst>
          </p:cNvPr>
          <p:cNvSpPr>
            <a:spLocks noGrp="1"/>
          </p:cNvSpPr>
          <p:nvPr>
            <p:ph type="subTitle" idx="1"/>
          </p:nvPr>
        </p:nvSpPr>
        <p:spPr>
          <a:xfrm>
            <a:off x="2414007" y="695680"/>
            <a:ext cx="8637072" cy="2870480"/>
          </a:xfrm>
        </p:spPr>
        <p:txBody>
          <a:bodyPr>
            <a:normAutofit/>
          </a:bodyPr>
          <a:lstStyle/>
          <a:p>
            <a:r>
              <a:rPr lang="en-GB" sz="2000" cap="none" dirty="0"/>
              <a:t>Presentation Outline</a:t>
            </a:r>
          </a:p>
          <a:p>
            <a:pPr marL="285724" indent="-285724">
              <a:buFont typeface="Wingdings" panose="05000000000000000000" pitchFamily="2" charset="2"/>
              <a:buChar char="v"/>
            </a:pPr>
            <a:r>
              <a:rPr lang="en-GB" sz="1400" cap="none" dirty="0"/>
              <a:t>Introduction</a:t>
            </a:r>
          </a:p>
          <a:p>
            <a:pPr marL="285724" indent="-285724">
              <a:buFont typeface="Wingdings" panose="05000000000000000000" pitchFamily="2" charset="2"/>
              <a:buChar char="v"/>
            </a:pPr>
            <a:r>
              <a:rPr lang="en-GB" sz="1400" cap="none" dirty="0"/>
              <a:t>Objective</a:t>
            </a:r>
          </a:p>
          <a:p>
            <a:pPr marL="285724" indent="-285724">
              <a:buFont typeface="Wingdings" panose="05000000000000000000" pitchFamily="2" charset="2"/>
              <a:buChar char="v"/>
            </a:pPr>
            <a:r>
              <a:rPr lang="en-GB" sz="1400" cap="none" dirty="0"/>
              <a:t>Functional Requirement</a:t>
            </a:r>
          </a:p>
          <a:p>
            <a:pPr marL="285724" indent="-285724">
              <a:buFont typeface="Wingdings" panose="05000000000000000000" pitchFamily="2" charset="2"/>
              <a:buChar char="v"/>
            </a:pPr>
            <a:r>
              <a:rPr lang="en-GB" sz="1400" cap="none" dirty="0"/>
              <a:t>Project screenshot</a:t>
            </a:r>
          </a:p>
          <a:p>
            <a:pPr marL="285724" indent="-285724">
              <a:buFont typeface="Wingdings" panose="05000000000000000000" pitchFamily="2" charset="2"/>
              <a:buChar char="v"/>
            </a:pPr>
            <a:r>
              <a:rPr lang="en-GB" sz="1400" cap="none" dirty="0"/>
              <a:t>Conclusion</a:t>
            </a:r>
            <a:endParaRPr lang="en-GB" sz="1100" cap="none" dirty="0"/>
          </a:p>
          <a:p>
            <a:pPr marL="285724" indent="-285724">
              <a:buFont typeface="Wingdings" panose="05000000000000000000" pitchFamily="2" charset="2"/>
              <a:buChar char="v"/>
            </a:pPr>
            <a:endParaRPr lang="en-GB" cap="none" dirty="0"/>
          </a:p>
          <a:p>
            <a:pPr marL="285724" indent="-285724">
              <a:buFont typeface="Wingdings" panose="05000000000000000000" pitchFamily="2" charset="2"/>
              <a:buChar char="v"/>
            </a:pPr>
            <a:endParaRPr lang="en-IN" cap="none" dirty="0"/>
          </a:p>
        </p:txBody>
      </p:sp>
    </p:spTree>
    <p:extLst>
      <p:ext uri="{BB962C8B-B14F-4D97-AF65-F5344CB8AC3E}">
        <p14:creationId xmlns:p14="http://schemas.microsoft.com/office/powerpoint/2010/main" val="1709321285"/>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Tm="7546">
        <p15:prstTrans prst="pageCurlDouble"/>
      </p:transition>
    </mc:Choice>
    <mc:Fallback>
      <p:transition spd="slow" advTm="7546">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2DC616-262B-4564-BC17-859B5C91AE3C}"/>
              </a:ext>
            </a:extLst>
          </p:cNvPr>
          <p:cNvSpPr>
            <a:spLocks noGrp="1"/>
          </p:cNvSpPr>
          <p:nvPr>
            <p:ph type="title"/>
          </p:nvPr>
        </p:nvSpPr>
        <p:spPr>
          <a:xfrm>
            <a:off x="1451581" y="1300215"/>
            <a:ext cx="9603275" cy="421905"/>
          </a:xfrm>
        </p:spPr>
        <p:txBody>
          <a:bodyPr>
            <a:normAutofit/>
          </a:bodyPr>
          <a:lstStyle/>
          <a:p>
            <a:r>
              <a:rPr lang="en-GB" sz="2400" b="1" dirty="0"/>
              <a:t>Introduction</a:t>
            </a:r>
            <a:endParaRPr lang="en-IN" sz="2400" b="1" dirty="0"/>
          </a:p>
        </p:txBody>
      </p:sp>
      <p:sp>
        <p:nvSpPr>
          <p:cNvPr id="3" name="Content Placeholder 2">
            <a:extLst>
              <a:ext uri="{FF2B5EF4-FFF2-40B4-BE49-F238E27FC236}">
                <a16:creationId xmlns:a16="http://schemas.microsoft.com/office/drawing/2014/main" id="{F3BAAC89-7CBA-46DE-B7A9-CD7259B71FEC}"/>
              </a:ext>
            </a:extLst>
          </p:cNvPr>
          <p:cNvSpPr>
            <a:spLocks noGrp="1"/>
          </p:cNvSpPr>
          <p:nvPr>
            <p:ph idx="1"/>
          </p:nvPr>
        </p:nvSpPr>
        <p:spPr>
          <a:xfrm>
            <a:off x="632460" y="2015732"/>
            <a:ext cx="11125199" cy="3920248"/>
          </a:xfrm>
        </p:spPr>
        <p:txBody>
          <a:bodyPr>
            <a:normAutofit lnSpcReduction="10000"/>
          </a:bodyPr>
          <a:lstStyle/>
          <a:p>
            <a:pPr marL="0" indent="0" algn="just">
              <a:buNone/>
            </a:pPr>
            <a:r>
              <a:rPr lang="en-GB" sz="2400" dirty="0"/>
              <a:t>The project Hospital management system includes registration of patients, storing their details into the system. The software has the facility to give a unique email, id for every patient and stores the details of every patients and the doctors automatically. Admin, Manager, and Receptionist can add, update and delete the details of doctor and the patient.</a:t>
            </a:r>
          </a:p>
          <a:p>
            <a:pPr marL="0" indent="0" algn="just">
              <a:buNone/>
            </a:pPr>
            <a:r>
              <a:rPr lang="en-GB" sz="2400" dirty="0"/>
              <a:t>he Hospital Management System can be entered using a username and password. It is accessible either by an Admin, Manager or Receptionist. Only they can add data into the database. The data can be retrieved easily. The interface is very user friendly. The data are well protected for personal use and makes the data processing very fast.</a:t>
            </a:r>
          </a:p>
          <a:p>
            <a:pPr marL="0" indent="0" algn="just">
              <a:buNone/>
            </a:pPr>
            <a:endParaRPr lang="en-IN" sz="1400" dirty="0"/>
          </a:p>
        </p:txBody>
      </p:sp>
    </p:spTree>
    <p:extLst>
      <p:ext uri="{BB962C8B-B14F-4D97-AF65-F5344CB8AC3E}">
        <p14:creationId xmlns:p14="http://schemas.microsoft.com/office/powerpoint/2010/main" val="1788891695"/>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Tm="7129">
        <p15:prstTrans prst="pageCurlDouble"/>
      </p:transition>
    </mc:Choice>
    <mc:Fallback>
      <p:transition spd="slow" advTm="7129">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0CC926-1518-44FD-9F9C-B57E21D6380C}"/>
              </a:ext>
            </a:extLst>
          </p:cNvPr>
          <p:cNvSpPr>
            <a:spLocks noGrp="1"/>
          </p:cNvSpPr>
          <p:nvPr>
            <p:ph type="title"/>
          </p:nvPr>
        </p:nvSpPr>
        <p:spPr>
          <a:xfrm>
            <a:off x="1451581" y="1226819"/>
            <a:ext cx="9603275" cy="626937"/>
          </a:xfrm>
        </p:spPr>
        <p:txBody>
          <a:bodyPr>
            <a:normAutofit/>
          </a:bodyPr>
          <a:lstStyle/>
          <a:p>
            <a:r>
              <a:rPr lang="en-GB" sz="2400" b="1" dirty="0"/>
              <a:t>Objective </a:t>
            </a:r>
            <a:endParaRPr lang="en-IN" sz="2400" b="1" dirty="0"/>
          </a:p>
        </p:txBody>
      </p:sp>
      <p:sp>
        <p:nvSpPr>
          <p:cNvPr id="3" name="Content Placeholder 2">
            <a:extLst>
              <a:ext uri="{FF2B5EF4-FFF2-40B4-BE49-F238E27FC236}">
                <a16:creationId xmlns:a16="http://schemas.microsoft.com/office/drawing/2014/main" id="{14B21EDD-48CD-47E0-A905-20853C4AC8FA}"/>
              </a:ext>
            </a:extLst>
          </p:cNvPr>
          <p:cNvSpPr>
            <a:spLocks noGrp="1"/>
          </p:cNvSpPr>
          <p:nvPr>
            <p:ph idx="1"/>
          </p:nvPr>
        </p:nvSpPr>
        <p:spPr>
          <a:xfrm>
            <a:off x="510540" y="2030972"/>
            <a:ext cx="11369039" cy="4049788"/>
          </a:xfrm>
        </p:spPr>
        <p:txBody>
          <a:bodyPr/>
          <a:lstStyle/>
          <a:p>
            <a:pPr marL="0" indent="0">
              <a:buNone/>
            </a:pPr>
            <a:r>
              <a:rPr lang="en-GB" dirty="0"/>
              <a:t>Objective: - </a:t>
            </a:r>
          </a:p>
          <a:p>
            <a:pPr>
              <a:buFont typeface="Wingdings" panose="05000000000000000000" pitchFamily="2" charset="2"/>
              <a:buChar char="v"/>
            </a:pPr>
            <a:r>
              <a:rPr lang="en-GB" dirty="0"/>
              <a:t>Define hospital </a:t>
            </a:r>
          </a:p>
          <a:p>
            <a:pPr>
              <a:buFont typeface="Wingdings" panose="05000000000000000000" pitchFamily="2" charset="2"/>
              <a:buChar char="v"/>
            </a:pPr>
            <a:r>
              <a:rPr lang="en-GB" dirty="0"/>
              <a:t>Recording information about the Patients that come. </a:t>
            </a:r>
          </a:p>
          <a:p>
            <a:pPr>
              <a:buFont typeface="Wingdings" panose="05000000000000000000" pitchFamily="2" charset="2"/>
              <a:buChar char="v"/>
            </a:pPr>
            <a:r>
              <a:rPr lang="en-GB" dirty="0"/>
              <a:t>Recording information about new doctors and old doctor that come. </a:t>
            </a:r>
          </a:p>
          <a:p>
            <a:pPr>
              <a:buFont typeface="Wingdings" panose="05000000000000000000" pitchFamily="2" charset="2"/>
              <a:buChar char="v"/>
            </a:pPr>
            <a:r>
              <a:rPr lang="en-GB" dirty="0"/>
              <a:t>Recording information related to department given to Patients. </a:t>
            </a:r>
          </a:p>
          <a:p>
            <a:pPr>
              <a:buFont typeface="Wingdings" panose="05000000000000000000" pitchFamily="2" charset="2"/>
              <a:buChar char="v"/>
            </a:pPr>
            <a:r>
              <a:rPr lang="en-GB" dirty="0"/>
              <a:t>Keeping record of the appointment provided to patients.</a:t>
            </a:r>
          </a:p>
          <a:p>
            <a:pPr>
              <a:buFont typeface="Wingdings" panose="05000000000000000000" pitchFamily="2" charset="2"/>
              <a:buChar char="v"/>
            </a:pPr>
            <a:r>
              <a:rPr lang="en-GB" dirty="0"/>
              <a:t>Keeping information about various departments with diseases available to cure them.</a:t>
            </a:r>
            <a:endParaRPr lang="en-IN" dirty="0"/>
          </a:p>
        </p:txBody>
      </p:sp>
    </p:spTree>
    <p:extLst>
      <p:ext uri="{BB962C8B-B14F-4D97-AF65-F5344CB8AC3E}">
        <p14:creationId xmlns:p14="http://schemas.microsoft.com/office/powerpoint/2010/main" val="225220985"/>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Tm="7426">
        <p15:prstTrans prst="pageCurlDouble"/>
      </p:transition>
    </mc:Choice>
    <mc:Fallback>
      <p:transition spd="slow" advTm="7426">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0CC926-1518-44FD-9F9C-B57E21D6380C}"/>
              </a:ext>
            </a:extLst>
          </p:cNvPr>
          <p:cNvSpPr>
            <a:spLocks noGrp="1"/>
          </p:cNvSpPr>
          <p:nvPr>
            <p:ph type="title"/>
          </p:nvPr>
        </p:nvSpPr>
        <p:spPr>
          <a:xfrm>
            <a:off x="1451581" y="1226819"/>
            <a:ext cx="9603275" cy="626937"/>
          </a:xfrm>
        </p:spPr>
        <p:txBody>
          <a:bodyPr>
            <a:normAutofit/>
          </a:bodyPr>
          <a:lstStyle/>
          <a:p>
            <a:r>
              <a:rPr lang="en-GB" sz="2400" b="1" cap="none" dirty="0"/>
              <a:t>FUNCTIONAL REQUIREMENT</a:t>
            </a:r>
            <a:endParaRPr lang="en-IN" sz="2400" b="1" dirty="0"/>
          </a:p>
        </p:txBody>
      </p:sp>
      <p:graphicFrame>
        <p:nvGraphicFramePr>
          <p:cNvPr id="4" name="Content Placeholder 3">
            <a:extLst>
              <a:ext uri="{FF2B5EF4-FFF2-40B4-BE49-F238E27FC236}">
                <a16:creationId xmlns:a16="http://schemas.microsoft.com/office/drawing/2014/main" id="{01237154-7B20-4EA1-8825-FB692898204E}"/>
              </a:ext>
            </a:extLst>
          </p:cNvPr>
          <p:cNvGraphicFramePr>
            <a:graphicFrameLocks noGrp="1"/>
          </p:cNvGraphicFramePr>
          <p:nvPr>
            <p:ph idx="1"/>
            <p:extLst>
              <p:ext uri="{D42A27DB-BD31-4B8C-83A1-F6EECF244321}">
                <p14:modId xmlns:p14="http://schemas.microsoft.com/office/powerpoint/2010/main" val="3731139255"/>
              </p:ext>
            </p:extLst>
          </p:nvPr>
        </p:nvGraphicFramePr>
        <p:xfrm>
          <a:off x="1451581" y="2029682"/>
          <a:ext cx="9603274" cy="972599"/>
        </p:xfrm>
        <a:graphic>
          <a:graphicData uri="http://schemas.openxmlformats.org/drawingml/2006/table">
            <a:tbl>
              <a:tblPr firstRow="1" firstCol="1" bandRow="1">
                <a:tableStyleId>{5C22544A-7EE6-4342-B048-85BDC9FD1C3A}</a:tableStyleId>
              </a:tblPr>
              <a:tblGrid>
                <a:gridCol w="4801637">
                  <a:extLst>
                    <a:ext uri="{9D8B030D-6E8A-4147-A177-3AD203B41FA5}">
                      <a16:colId xmlns:a16="http://schemas.microsoft.com/office/drawing/2014/main" val="2225193109"/>
                    </a:ext>
                  </a:extLst>
                </a:gridCol>
                <a:gridCol w="4801637">
                  <a:extLst>
                    <a:ext uri="{9D8B030D-6E8A-4147-A177-3AD203B41FA5}">
                      <a16:colId xmlns:a16="http://schemas.microsoft.com/office/drawing/2014/main" val="723671107"/>
                    </a:ext>
                  </a:extLst>
                </a:gridCol>
              </a:tblGrid>
              <a:tr h="251798">
                <a:tc>
                  <a:txBody>
                    <a:bodyPr/>
                    <a:lstStyle/>
                    <a:p>
                      <a:pPr>
                        <a:lnSpc>
                          <a:spcPct val="107000"/>
                        </a:lnSpc>
                        <a:spcAft>
                          <a:spcPts val="0"/>
                        </a:spcAft>
                      </a:pPr>
                      <a:r>
                        <a:rPr lang="en-IN" sz="1100">
                          <a:effectLst/>
                        </a:rPr>
                        <a:t>Function 1</a:t>
                      </a:r>
                      <a:endParaRPr lang="en-IN"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nSpc>
                          <a:spcPct val="107000"/>
                        </a:lnSpc>
                        <a:spcAft>
                          <a:spcPts val="0"/>
                        </a:spcAft>
                      </a:pPr>
                      <a:r>
                        <a:rPr lang="en-IN" sz="1100">
                          <a:effectLst/>
                        </a:rPr>
                        <a:t>Add admin</a:t>
                      </a:r>
                      <a:endParaRPr lang="en-IN"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extLst>
                  <a:ext uri="{0D108BD9-81ED-4DB2-BD59-A6C34878D82A}">
                    <a16:rowId xmlns:a16="http://schemas.microsoft.com/office/drawing/2014/main" val="3524977863"/>
                  </a:ext>
                </a:extLst>
              </a:tr>
              <a:tr h="240267">
                <a:tc>
                  <a:txBody>
                    <a:bodyPr/>
                    <a:lstStyle/>
                    <a:p>
                      <a:pPr>
                        <a:lnSpc>
                          <a:spcPct val="107000"/>
                        </a:lnSpc>
                        <a:spcAft>
                          <a:spcPts val="0"/>
                        </a:spcAft>
                      </a:pPr>
                      <a:r>
                        <a:rPr lang="en-IN" sz="1100" dirty="0">
                          <a:effectLst/>
                        </a:rPr>
                        <a:t>Input</a:t>
                      </a:r>
                      <a:endParaRPr lang="en-IN" sz="11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nSpc>
                          <a:spcPct val="107000"/>
                        </a:lnSpc>
                        <a:spcAft>
                          <a:spcPts val="0"/>
                        </a:spcAft>
                      </a:pPr>
                      <a:r>
                        <a:rPr lang="en-IN" sz="1100">
                          <a:effectLst/>
                        </a:rPr>
                        <a:t>Name, Username, email, mobile no,  Role   </a:t>
                      </a:r>
                      <a:endParaRPr lang="en-IN"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extLst>
                  <a:ext uri="{0D108BD9-81ED-4DB2-BD59-A6C34878D82A}">
                    <a16:rowId xmlns:a16="http://schemas.microsoft.com/office/drawing/2014/main" val="481851152"/>
                  </a:ext>
                </a:extLst>
              </a:tr>
              <a:tr h="240267">
                <a:tc>
                  <a:txBody>
                    <a:bodyPr/>
                    <a:lstStyle/>
                    <a:p>
                      <a:pPr>
                        <a:lnSpc>
                          <a:spcPct val="107000"/>
                        </a:lnSpc>
                        <a:spcAft>
                          <a:spcPts val="0"/>
                        </a:spcAft>
                      </a:pPr>
                      <a:r>
                        <a:rPr lang="en-IN" sz="1100">
                          <a:effectLst/>
                        </a:rPr>
                        <a:t>Output</a:t>
                      </a:r>
                      <a:endParaRPr lang="en-IN"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nSpc>
                          <a:spcPct val="107000"/>
                        </a:lnSpc>
                        <a:spcAft>
                          <a:spcPts val="0"/>
                        </a:spcAft>
                      </a:pPr>
                      <a:r>
                        <a:rPr lang="en-IN" sz="1100">
                          <a:effectLst/>
                        </a:rPr>
                        <a:t>Database Record , Database successfully updated</a:t>
                      </a:r>
                      <a:endParaRPr lang="en-IN"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extLst>
                  <a:ext uri="{0D108BD9-81ED-4DB2-BD59-A6C34878D82A}">
                    <a16:rowId xmlns:a16="http://schemas.microsoft.com/office/drawing/2014/main" val="197036254"/>
                  </a:ext>
                </a:extLst>
              </a:tr>
              <a:tr h="240267">
                <a:tc>
                  <a:txBody>
                    <a:bodyPr/>
                    <a:lstStyle/>
                    <a:p>
                      <a:pPr>
                        <a:lnSpc>
                          <a:spcPct val="107000"/>
                        </a:lnSpc>
                        <a:spcAft>
                          <a:spcPts val="0"/>
                        </a:spcAft>
                      </a:pPr>
                      <a:r>
                        <a:rPr lang="en-IN" sz="1100">
                          <a:effectLst/>
                        </a:rPr>
                        <a:t>Processing</a:t>
                      </a:r>
                      <a:endParaRPr lang="en-IN"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nSpc>
                          <a:spcPct val="107000"/>
                        </a:lnSpc>
                        <a:spcAft>
                          <a:spcPts val="0"/>
                        </a:spcAft>
                      </a:pPr>
                      <a:r>
                        <a:rPr lang="en-IN" sz="1100" dirty="0">
                          <a:effectLst/>
                        </a:rPr>
                        <a:t>Validate the given details and record the information in to the database.</a:t>
                      </a:r>
                      <a:endParaRPr lang="en-IN" sz="11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extLst>
                  <a:ext uri="{0D108BD9-81ED-4DB2-BD59-A6C34878D82A}">
                    <a16:rowId xmlns:a16="http://schemas.microsoft.com/office/drawing/2014/main" val="3171889094"/>
                  </a:ext>
                </a:extLst>
              </a:tr>
            </a:tbl>
          </a:graphicData>
        </a:graphic>
      </p:graphicFrame>
      <p:graphicFrame>
        <p:nvGraphicFramePr>
          <p:cNvPr id="5" name="Table 4">
            <a:extLst>
              <a:ext uri="{FF2B5EF4-FFF2-40B4-BE49-F238E27FC236}">
                <a16:creationId xmlns:a16="http://schemas.microsoft.com/office/drawing/2014/main" id="{2C0D5135-7793-455E-BFD4-D2DCC86CDD97}"/>
              </a:ext>
            </a:extLst>
          </p:cNvPr>
          <p:cNvGraphicFramePr>
            <a:graphicFrameLocks noGrp="1"/>
          </p:cNvGraphicFramePr>
          <p:nvPr>
            <p:extLst>
              <p:ext uri="{D42A27DB-BD31-4B8C-83A1-F6EECF244321}">
                <p14:modId xmlns:p14="http://schemas.microsoft.com/office/powerpoint/2010/main" val="88228741"/>
              </p:ext>
            </p:extLst>
          </p:nvPr>
        </p:nvGraphicFramePr>
        <p:xfrm>
          <a:off x="1451579" y="3079146"/>
          <a:ext cx="9603274" cy="1157574"/>
        </p:xfrm>
        <a:graphic>
          <a:graphicData uri="http://schemas.openxmlformats.org/drawingml/2006/table">
            <a:tbl>
              <a:tblPr firstRow="1" firstCol="1" bandRow="1">
                <a:tableStyleId>{5C22544A-7EE6-4342-B048-85BDC9FD1C3A}</a:tableStyleId>
              </a:tblPr>
              <a:tblGrid>
                <a:gridCol w="4801637">
                  <a:extLst>
                    <a:ext uri="{9D8B030D-6E8A-4147-A177-3AD203B41FA5}">
                      <a16:colId xmlns:a16="http://schemas.microsoft.com/office/drawing/2014/main" val="727051534"/>
                    </a:ext>
                  </a:extLst>
                </a:gridCol>
                <a:gridCol w="4801637">
                  <a:extLst>
                    <a:ext uri="{9D8B030D-6E8A-4147-A177-3AD203B41FA5}">
                      <a16:colId xmlns:a16="http://schemas.microsoft.com/office/drawing/2014/main" val="4193609826"/>
                    </a:ext>
                  </a:extLst>
                </a:gridCol>
              </a:tblGrid>
              <a:tr h="297704">
                <a:tc>
                  <a:txBody>
                    <a:bodyPr/>
                    <a:lstStyle/>
                    <a:p>
                      <a:pPr>
                        <a:lnSpc>
                          <a:spcPct val="107000"/>
                        </a:lnSpc>
                        <a:spcAft>
                          <a:spcPts val="0"/>
                        </a:spcAft>
                      </a:pPr>
                      <a:r>
                        <a:rPr lang="en-IN" sz="1100" dirty="0">
                          <a:effectLst/>
                        </a:rPr>
                        <a:t>Function 2</a:t>
                      </a:r>
                      <a:endParaRPr lang="en-IN" sz="11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nSpc>
                          <a:spcPct val="107000"/>
                        </a:lnSpc>
                        <a:spcAft>
                          <a:spcPts val="0"/>
                        </a:spcAft>
                      </a:pPr>
                      <a:r>
                        <a:rPr lang="en-IN" sz="1100">
                          <a:effectLst/>
                        </a:rPr>
                        <a:t>Add doctor</a:t>
                      </a:r>
                      <a:endParaRPr lang="en-IN"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extLst>
                  <a:ext uri="{0D108BD9-81ED-4DB2-BD59-A6C34878D82A}">
                    <a16:rowId xmlns:a16="http://schemas.microsoft.com/office/drawing/2014/main" val="2457761324"/>
                  </a:ext>
                </a:extLst>
              </a:tr>
              <a:tr h="435344">
                <a:tc>
                  <a:txBody>
                    <a:bodyPr/>
                    <a:lstStyle/>
                    <a:p>
                      <a:pPr>
                        <a:lnSpc>
                          <a:spcPct val="107000"/>
                        </a:lnSpc>
                        <a:spcAft>
                          <a:spcPts val="0"/>
                        </a:spcAft>
                      </a:pPr>
                      <a:r>
                        <a:rPr lang="en-IN" sz="1100">
                          <a:effectLst/>
                        </a:rPr>
                        <a:t>Input</a:t>
                      </a:r>
                      <a:endParaRPr lang="en-IN"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nSpc>
                          <a:spcPct val="107000"/>
                        </a:lnSpc>
                        <a:spcAft>
                          <a:spcPts val="0"/>
                        </a:spcAft>
                      </a:pPr>
                      <a:r>
                        <a:rPr lang="en-IN" sz="1100">
                          <a:effectLst/>
                        </a:rPr>
                        <a:t>Fname, lname, email, qualification, mobile no, department, Date of birth, gender, address, city, state, pincode,shortbiology.   </a:t>
                      </a:r>
                      <a:endParaRPr lang="en-IN"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extLst>
                  <a:ext uri="{0D108BD9-81ED-4DB2-BD59-A6C34878D82A}">
                    <a16:rowId xmlns:a16="http://schemas.microsoft.com/office/drawing/2014/main" val="2548450429"/>
                  </a:ext>
                </a:extLst>
              </a:tr>
              <a:tr h="212263">
                <a:tc>
                  <a:txBody>
                    <a:bodyPr/>
                    <a:lstStyle/>
                    <a:p>
                      <a:pPr>
                        <a:lnSpc>
                          <a:spcPct val="107000"/>
                        </a:lnSpc>
                        <a:spcAft>
                          <a:spcPts val="0"/>
                        </a:spcAft>
                      </a:pPr>
                      <a:r>
                        <a:rPr lang="en-IN" sz="1100">
                          <a:effectLst/>
                        </a:rPr>
                        <a:t>Output</a:t>
                      </a:r>
                      <a:endParaRPr lang="en-IN"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nSpc>
                          <a:spcPct val="107000"/>
                        </a:lnSpc>
                        <a:spcAft>
                          <a:spcPts val="0"/>
                        </a:spcAft>
                      </a:pPr>
                      <a:r>
                        <a:rPr lang="en-IN" sz="1100">
                          <a:effectLst/>
                        </a:rPr>
                        <a:t>Database Record , Database successfully updated</a:t>
                      </a:r>
                      <a:endParaRPr lang="en-IN"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extLst>
                  <a:ext uri="{0D108BD9-81ED-4DB2-BD59-A6C34878D82A}">
                    <a16:rowId xmlns:a16="http://schemas.microsoft.com/office/drawing/2014/main" val="2973447858"/>
                  </a:ext>
                </a:extLst>
              </a:tr>
              <a:tr h="212263">
                <a:tc>
                  <a:txBody>
                    <a:bodyPr/>
                    <a:lstStyle/>
                    <a:p>
                      <a:pPr>
                        <a:lnSpc>
                          <a:spcPct val="107000"/>
                        </a:lnSpc>
                        <a:spcAft>
                          <a:spcPts val="0"/>
                        </a:spcAft>
                      </a:pPr>
                      <a:r>
                        <a:rPr lang="en-IN" sz="1100">
                          <a:effectLst/>
                        </a:rPr>
                        <a:t>Processing</a:t>
                      </a:r>
                      <a:endParaRPr lang="en-IN"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nSpc>
                          <a:spcPct val="107000"/>
                        </a:lnSpc>
                        <a:spcAft>
                          <a:spcPts val="0"/>
                        </a:spcAft>
                      </a:pPr>
                      <a:r>
                        <a:rPr lang="en-IN" sz="1100" dirty="0">
                          <a:effectLst/>
                        </a:rPr>
                        <a:t>Validate the given details and record the information in to the database.</a:t>
                      </a:r>
                      <a:endParaRPr lang="en-IN" sz="11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extLst>
                  <a:ext uri="{0D108BD9-81ED-4DB2-BD59-A6C34878D82A}">
                    <a16:rowId xmlns:a16="http://schemas.microsoft.com/office/drawing/2014/main" val="3192509882"/>
                  </a:ext>
                </a:extLst>
              </a:tr>
            </a:tbl>
          </a:graphicData>
        </a:graphic>
      </p:graphicFrame>
      <p:graphicFrame>
        <p:nvGraphicFramePr>
          <p:cNvPr id="6" name="Table 5">
            <a:extLst>
              <a:ext uri="{FF2B5EF4-FFF2-40B4-BE49-F238E27FC236}">
                <a16:creationId xmlns:a16="http://schemas.microsoft.com/office/drawing/2014/main" id="{0C2A1585-CFEC-4AFA-B05F-926257D3C0D7}"/>
              </a:ext>
            </a:extLst>
          </p:cNvPr>
          <p:cNvGraphicFramePr>
            <a:graphicFrameLocks noGrp="1"/>
          </p:cNvGraphicFramePr>
          <p:nvPr>
            <p:extLst>
              <p:ext uri="{D42A27DB-BD31-4B8C-83A1-F6EECF244321}">
                <p14:modId xmlns:p14="http://schemas.microsoft.com/office/powerpoint/2010/main" val="3887583362"/>
              </p:ext>
            </p:extLst>
          </p:nvPr>
        </p:nvGraphicFramePr>
        <p:xfrm>
          <a:off x="1451578" y="4313586"/>
          <a:ext cx="9603274" cy="1148524"/>
        </p:xfrm>
        <a:graphic>
          <a:graphicData uri="http://schemas.openxmlformats.org/drawingml/2006/table">
            <a:tbl>
              <a:tblPr firstRow="1" firstCol="1" bandRow="1">
                <a:tableStyleId>{5C22544A-7EE6-4342-B048-85BDC9FD1C3A}</a:tableStyleId>
              </a:tblPr>
              <a:tblGrid>
                <a:gridCol w="4801637">
                  <a:extLst>
                    <a:ext uri="{9D8B030D-6E8A-4147-A177-3AD203B41FA5}">
                      <a16:colId xmlns:a16="http://schemas.microsoft.com/office/drawing/2014/main" val="2811492645"/>
                    </a:ext>
                  </a:extLst>
                </a:gridCol>
                <a:gridCol w="4801637">
                  <a:extLst>
                    <a:ext uri="{9D8B030D-6E8A-4147-A177-3AD203B41FA5}">
                      <a16:colId xmlns:a16="http://schemas.microsoft.com/office/drawing/2014/main" val="4167696341"/>
                    </a:ext>
                  </a:extLst>
                </a:gridCol>
              </a:tblGrid>
              <a:tr h="295377">
                <a:tc>
                  <a:txBody>
                    <a:bodyPr/>
                    <a:lstStyle/>
                    <a:p>
                      <a:pPr>
                        <a:lnSpc>
                          <a:spcPct val="107000"/>
                        </a:lnSpc>
                        <a:spcAft>
                          <a:spcPts val="0"/>
                        </a:spcAft>
                      </a:pPr>
                      <a:r>
                        <a:rPr lang="en-IN" sz="1100">
                          <a:effectLst/>
                        </a:rPr>
                        <a:t>Function 3</a:t>
                      </a:r>
                      <a:endParaRPr lang="en-IN"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nSpc>
                          <a:spcPct val="107000"/>
                        </a:lnSpc>
                        <a:spcAft>
                          <a:spcPts val="0"/>
                        </a:spcAft>
                      </a:pPr>
                      <a:r>
                        <a:rPr lang="en-IN" sz="1100">
                          <a:effectLst/>
                        </a:rPr>
                        <a:t>Add patient</a:t>
                      </a:r>
                      <a:endParaRPr lang="en-IN"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extLst>
                  <a:ext uri="{0D108BD9-81ED-4DB2-BD59-A6C34878D82A}">
                    <a16:rowId xmlns:a16="http://schemas.microsoft.com/office/drawing/2014/main" val="2705539750"/>
                  </a:ext>
                </a:extLst>
              </a:tr>
              <a:tr h="431941">
                <a:tc>
                  <a:txBody>
                    <a:bodyPr/>
                    <a:lstStyle/>
                    <a:p>
                      <a:pPr>
                        <a:lnSpc>
                          <a:spcPct val="107000"/>
                        </a:lnSpc>
                        <a:spcAft>
                          <a:spcPts val="0"/>
                        </a:spcAft>
                      </a:pPr>
                      <a:r>
                        <a:rPr lang="en-IN" sz="1100">
                          <a:effectLst/>
                        </a:rPr>
                        <a:t>Input</a:t>
                      </a:r>
                      <a:endParaRPr lang="en-IN"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nSpc>
                          <a:spcPct val="107000"/>
                        </a:lnSpc>
                        <a:spcAft>
                          <a:spcPts val="0"/>
                        </a:spcAft>
                      </a:pPr>
                      <a:r>
                        <a:rPr lang="en-IN" sz="1100">
                          <a:effectLst/>
                        </a:rPr>
                        <a:t>Fname, lname, email, mobile no, Date of birth, gender, address, city, state, pincode, shortbiology.</a:t>
                      </a:r>
                      <a:endParaRPr lang="en-IN"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extLst>
                  <a:ext uri="{0D108BD9-81ED-4DB2-BD59-A6C34878D82A}">
                    <a16:rowId xmlns:a16="http://schemas.microsoft.com/office/drawing/2014/main" val="1034336986"/>
                  </a:ext>
                </a:extLst>
              </a:tr>
              <a:tr h="210603">
                <a:tc>
                  <a:txBody>
                    <a:bodyPr/>
                    <a:lstStyle/>
                    <a:p>
                      <a:pPr>
                        <a:lnSpc>
                          <a:spcPct val="107000"/>
                        </a:lnSpc>
                        <a:spcAft>
                          <a:spcPts val="0"/>
                        </a:spcAft>
                      </a:pPr>
                      <a:r>
                        <a:rPr lang="en-IN" sz="1100">
                          <a:effectLst/>
                        </a:rPr>
                        <a:t>Output</a:t>
                      </a:r>
                      <a:endParaRPr lang="en-IN"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nSpc>
                          <a:spcPct val="107000"/>
                        </a:lnSpc>
                        <a:spcAft>
                          <a:spcPts val="0"/>
                        </a:spcAft>
                      </a:pPr>
                      <a:r>
                        <a:rPr lang="en-IN" sz="1100">
                          <a:effectLst/>
                        </a:rPr>
                        <a:t>Database Record , Database successfully updated</a:t>
                      </a:r>
                      <a:endParaRPr lang="en-IN"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extLst>
                  <a:ext uri="{0D108BD9-81ED-4DB2-BD59-A6C34878D82A}">
                    <a16:rowId xmlns:a16="http://schemas.microsoft.com/office/drawing/2014/main" val="119148765"/>
                  </a:ext>
                </a:extLst>
              </a:tr>
              <a:tr h="210603">
                <a:tc>
                  <a:txBody>
                    <a:bodyPr/>
                    <a:lstStyle/>
                    <a:p>
                      <a:pPr>
                        <a:lnSpc>
                          <a:spcPct val="107000"/>
                        </a:lnSpc>
                        <a:spcAft>
                          <a:spcPts val="0"/>
                        </a:spcAft>
                      </a:pPr>
                      <a:r>
                        <a:rPr lang="en-IN" sz="1100">
                          <a:effectLst/>
                        </a:rPr>
                        <a:t>Processing</a:t>
                      </a:r>
                      <a:endParaRPr lang="en-IN"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nSpc>
                          <a:spcPct val="107000"/>
                        </a:lnSpc>
                        <a:spcAft>
                          <a:spcPts val="0"/>
                        </a:spcAft>
                      </a:pPr>
                      <a:r>
                        <a:rPr lang="en-IN" sz="1100" dirty="0">
                          <a:effectLst/>
                        </a:rPr>
                        <a:t>Validate the given details and record the information in to the database.</a:t>
                      </a:r>
                      <a:endParaRPr lang="en-IN" sz="11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extLst>
                  <a:ext uri="{0D108BD9-81ED-4DB2-BD59-A6C34878D82A}">
                    <a16:rowId xmlns:a16="http://schemas.microsoft.com/office/drawing/2014/main" val="3385667247"/>
                  </a:ext>
                </a:extLst>
              </a:tr>
            </a:tbl>
          </a:graphicData>
        </a:graphic>
      </p:graphicFrame>
    </p:spTree>
    <p:extLst>
      <p:ext uri="{BB962C8B-B14F-4D97-AF65-F5344CB8AC3E}">
        <p14:creationId xmlns:p14="http://schemas.microsoft.com/office/powerpoint/2010/main" val="35346722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Tm="5967">
        <p15:prstTrans prst="pageCurlDouble"/>
      </p:transition>
    </mc:Choice>
    <mc:Fallback>
      <p:transition spd="slow" advTm="5967">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F210A5C3-B6A4-41DB-910B-7333F19FF16D}"/>
              </a:ext>
            </a:extLst>
          </p:cNvPr>
          <p:cNvSpPr>
            <a:spLocks noGrp="1"/>
          </p:cNvSpPr>
          <p:nvPr>
            <p:ph type="title"/>
          </p:nvPr>
        </p:nvSpPr>
        <p:spPr>
          <a:xfrm>
            <a:off x="1451581" y="1208381"/>
            <a:ext cx="9603275" cy="587134"/>
          </a:xfrm>
        </p:spPr>
        <p:txBody>
          <a:bodyPr>
            <a:normAutofit/>
          </a:bodyPr>
          <a:lstStyle/>
          <a:p>
            <a:r>
              <a:rPr lang="en-GB" sz="2400" b="1" cap="none" dirty="0"/>
              <a:t>FUNCTIONAL REQUIREMENT</a:t>
            </a:r>
            <a:endParaRPr lang="en-IN" sz="2400" dirty="0"/>
          </a:p>
        </p:txBody>
      </p:sp>
      <p:graphicFrame>
        <p:nvGraphicFramePr>
          <p:cNvPr id="13" name="Content Placeholder 12">
            <a:extLst>
              <a:ext uri="{FF2B5EF4-FFF2-40B4-BE49-F238E27FC236}">
                <a16:creationId xmlns:a16="http://schemas.microsoft.com/office/drawing/2014/main" id="{C12E9591-C286-4C8B-AFEC-55C108425AEC}"/>
              </a:ext>
            </a:extLst>
          </p:cNvPr>
          <p:cNvGraphicFramePr>
            <a:graphicFrameLocks noGrp="1"/>
          </p:cNvGraphicFramePr>
          <p:nvPr>
            <p:ph idx="1"/>
            <p:extLst>
              <p:ext uri="{D42A27DB-BD31-4B8C-83A1-F6EECF244321}">
                <p14:modId xmlns:p14="http://schemas.microsoft.com/office/powerpoint/2010/main" val="3336898484"/>
              </p:ext>
            </p:extLst>
          </p:nvPr>
        </p:nvGraphicFramePr>
        <p:xfrm>
          <a:off x="1451580" y="1959990"/>
          <a:ext cx="9603276" cy="930847"/>
        </p:xfrm>
        <a:graphic>
          <a:graphicData uri="http://schemas.openxmlformats.org/drawingml/2006/table">
            <a:tbl>
              <a:tblPr firstRow="1" firstCol="1" bandRow="1">
                <a:tableStyleId>{5C22544A-7EE6-4342-B048-85BDC9FD1C3A}</a:tableStyleId>
              </a:tblPr>
              <a:tblGrid>
                <a:gridCol w="4801638">
                  <a:extLst>
                    <a:ext uri="{9D8B030D-6E8A-4147-A177-3AD203B41FA5}">
                      <a16:colId xmlns:a16="http://schemas.microsoft.com/office/drawing/2014/main" val="3917264861"/>
                    </a:ext>
                  </a:extLst>
                </a:gridCol>
                <a:gridCol w="4801638">
                  <a:extLst>
                    <a:ext uri="{9D8B030D-6E8A-4147-A177-3AD203B41FA5}">
                      <a16:colId xmlns:a16="http://schemas.microsoft.com/office/drawing/2014/main" val="1292881809"/>
                    </a:ext>
                  </a:extLst>
                </a:gridCol>
              </a:tblGrid>
              <a:tr h="239395">
                <a:tc>
                  <a:txBody>
                    <a:bodyPr/>
                    <a:lstStyle/>
                    <a:p>
                      <a:pPr>
                        <a:lnSpc>
                          <a:spcPct val="107000"/>
                        </a:lnSpc>
                        <a:spcAft>
                          <a:spcPts val="0"/>
                        </a:spcAft>
                      </a:pPr>
                      <a:r>
                        <a:rPr lang="en-IN" sz="1100">
                          <a:effectLst/>
                        </a:rPr>
                        <a:t>Function 4</a:t>
                      </a:r>
                      <a:endParaRPr lang="en-IN"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nSpc>
                          <a:spcPct val="107000"/>
                        </a:lnSpc>
                        <a:spcAft>
                          <a:spcPts val="0"/>
                        </a:spcAft>
                      </a:pPr>
                      <a:r>
                        <a:rPr lang="en-IN" sz="1100">
                          <a:effectLst/>
                        </a:rPr>
                        <a:t>Add appointment</a:t>
                      </a:r>
                      <a:endParaRPr lang="en-IN"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extLst>
                  <a:ext uri="{0D108BD9-81ED-4DB2-BD59-A6C34878D82A}">
                    <a16:rowId xmlns:a16="http://schemas.microsoft.com/office/drawing/2014/main" val="13986899"/>
                  </a:ext>
                </a:extLst>
              </a:tr>
              <a:tr h="0">
                <a:tc>
                  <a:txBody>
                    <a:bodyPr/>
                    <a:lstStyle/>
                    <a:p>
                      <a:pPr>
                        <a:lnSpc>
                          <a:spcPct val="107000"/>
                        </a:lnSpc>
                        <a:spcAft>
                          <a:spcPts val="0"/>
                        </a:spcAft>
                      </a:pPr>
                      <a:r>
                        <a:rPr lang="en-IN" sz="1100">
                          <a:effectLst/>
                        </a:rPr>
                        <a:t>Input</a:t>
                      </a:r>
                      <a:endParaRPr lang="en-IN"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nSpc>
                          <a:spcPct val="107000"/>
                        </a:lnSpc>
                        <a:spcAft>
                          <a:spcPts val="0"/>
                        </a:spcAft>
                      </a:pPr>
                      <a:r>
                        <a:rPr lang="en-IN" sz="1100">
                          <a:effectLst/>
                        </a:rPr>
                        <a:t>Appointment id, patient name, department, Doctor, Date ,Time, Email, mobile no, message, appointment status.</a:t>
                      </a:r>
                      <a:endParaRPr lang="en-IN"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extLst>
                  <a:ext uri="{0D108BD9-81ED-4DB2-BD59-A6C34878D82A}">
                    <a16:rowId xmlns:a16="http://schemas.microsoft.com/office/drawing/2014/main" val="2486361632"/>
                  </a:ext>
                </a:extLst>
              </a:tr>
              <a:tr h="0">
                <a:tc>
                  <a:txBody>
                    <a:bodyPr/>
                    <a:lstStyle/>
                    <a:p>
                      <a:pPr>
                        <a:lnSpc>
                          <a:spcPct val="107000"/>
                        </a:lnSpc>
                        <a:spcAft>
                          <a:spcPts val="0"/>
                        </a:spcAft>
                      </a:pPr>
                      <a:r>
                        <a:rPr lang="en-IN" sz="1100">
                          <a:effectLst/>
                        </a:rPr>
                        <a:t>Output</a:t>
                      </a:r>
                      <a:endParaRPr lang="en-IN"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nSpc>
                          <a:spcPct val="107000"/>
                        </a:lnSpc>
                        <a:spcAft>
                          <a:spcPts val="0"/>
                        </a:spcAft>
                      </a:pPr>
                      <a:r>
                        <a:rPr lang="en-IN" sz="1100">
                          <a:effectLst/>
                        </a:rPr>
                        <a:t>Database Record, Database successfully updated</a:t>
                      </a:r>
                      <a:endParaRPr lang="en-IN"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extLst>
                  <a:ext uri="{0D108BD9-81ED-4DB2-BD59-A6C34878D82A}">
                    <a16:rowId xmlns:a16="http://schemas.microsoft.com/office/drawing/2014/main" val="2082310881"/>
                  </a:ext>
                </a:extLst>
              </a:tr>
              <a:tr h="0">
                <a:tc>
                  <a:txBody>
                    <a:bodyPr/>
                    <a:lstStyle/>
                    <a:p>
                      <a:pPr>
                        <a:lnSpc>
                          <a:spcPct val="107000"/>
                        </a:lnSpc>
                        <a:spcAft>
                          <a:spcPts val="0"/>
                        </a:spcAft>
                      </a:pPr>
                      <a:r>
                        <a:rPr lang="en-IN" sz="1100">
                          <a:effectLst/>
                        </a:rPr>
                        <a:t>Processing</a:t>
                      </a:r>
                      <a:endParaRPr lang="en-IN"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nSpc>
                          <a:spcPct val="107000"/>
                        </a:lnSpc>
                        <a:spcAft>
                          <a:spcPts val="0"/>
                        </a:spcAft>
                      </a:pPr>
                      <a:r>
                        <a:rPr lang="en-IN" sz="1100" dirty="0">
                          <a:effectLst/>
                        </a:rPr>
                        <a:t>Validate the given details and record the information in to the database.</a:t>
                      </a:r>
                      <a:endParaRPr lang="en-IN" sz="11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extLst>
                  <a:ext uri="{0D108BD9-81ED-4DB2-BD59-A6C34878D82A}">
                    <a16:rowId xmlns:a16="http://schemas.microsoft.com/office/drawing/2014/main" val="2214072166"/>
                  </a:ext>
                </a:extLst>
              </a:tr>
            </a:tbl>
          </a:graphicData>
        </a:graphic>
      </p:graphicFrame>
      <p:graphicFrame>
        <p:nvGraphicFramePr>
          <p:cNvPr id="14" name="Table 13">
            <a:extLst>
              <a:ext uri="{FF2B5EF4-FFF2-40B4-BE49-F238E27FC236}">
                <a16:creationId xmlns:a16="http://schemas.microsoft.com/office/drawing/2014/main" id="{794D1437-C9AE-4FDC-AA0F-A2E8A130E5BB}"/>
              </a:ext>
            </a:extLst>
          </p:cNvPr>
          <p:cNvGraphicFramePr>
            <a:graphicFrameLocks noGrp="1"/>
          </p:cNvGraphicFramePr>
          <p:nvPr>
            <p:extLst>
              <p:ext uri="{D42A27DB-BD31-4B8C-83A1-F6EECF244321}">
                <p14:modId xmlns:p14="http://schemas.microsoft.com/office/powerpoint/2010/main" val="4252423692"/>
              </p:ext>
            </p:extLst>
          </p:nvPr>
        </p:nvGraphicFramePr>
        <p:xfrm>
          <a:off x="1451580" y="2974403"/>
          <a:ext cx="9603276" cy="767017"/>
        </p:xfrm>
        <a:graphic>
          <a:graphicData uri="http://schemas.openxmlformats.org/drawingml/2006/table">
            <a:tbl>
              <a:tblPr firstRow="1" firstCol="1" bandRow="1">
                <a:tableStyleId>{5C22544A-7EE6-4342-B048-85BDC9FD1C3A}</a:tableStyleId>
              </a:tblPr>
              <a:tblGrid>
                <a:gridCol w="4801638">
                  <a:extLst>
                    <a:ext uri="{9D8B030D-6E8A-4147-A177-3AD203B41FA5}">
                      <a16:colId xmlns:a16="http://schemas.microsoft.com/office/drawing/2014/main" val="1161756608"/>
                    </a:ext>
                  </a:extLst>
                </a:gridCol>
                <a:gridCol w="4801638">
                  <a:extLst>
                    <a:ext uri="{9D8B030D-6E8A-4147-A177-3AD203B41FA5}">
                      <a16:colId xmlns:a16="http://schemas.microsoft.com/office/drawing/2014/main" val="2448168375"/>
                    </a:ext>
                  </a:extLst>
                </a:gridCol>
              </a:tblGrid>
              <a:tr h="244351">
                <a:tc>
                  <a:txBody>
                    <a:bodyPr/>
                    <a:lstStyle/>
                    <a:p>
                      <a:pPr>
                        <a:lnSpc>
                          <a:spcPct val="107000"/>
                        </a:lnSpc>
                        <a:spcAft>
                          <a:spcPts val="0"/>
                        </a:spcAft>
                      </a:pPr>
                      <a:r>
                        <a:rPr lang="en-IN" sz="1100">
                          <a:effectLst/>
                        </a:rPr>
                        <a:t>Function 5</a:t>
                      </a:r>
                      <a:endParaRPr lang="en-IN"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nSpc>
                          <a:spcPct val="107000"/>
                        </a:lnSpc>
                        <a:spcAft>
                          <a:spcPts val="0"/>
                        </a:spcAft>
                      </a:pPr>
                      <a:r>
                        <a:rPr lang="en-IN" sz="1100">
                          <a:effectLst/>
                        </a:rPr>
                        <a:t>Add sechedule</a:t>
                      </a:r>
                      <a:endParaRPr lang="en-IN"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extLst>
                  <a:ext uri="{0D108BD9-81ED-4DB2-BD59-A6C34878D82A}">
                    <a16:rowId xmlns:a16="http://schemas.microsoft.com/office/drawing/2014/main" val="3566522547"/>
                  </a:ext>
                </a:extLst>
              </a:tr>
              <a:tr h="174222">
                <a:tc>
                  <a:txBody>
                    <a:bodyPr/>
                    <a:lstStyle/>
                    <a:p>
                      <a:pPr>
                        <a:lnSpc>
                          <a:spcPct val="107000"/>
                        </a:lnSpc>
                        <a:spcAft>
                          <a:spcPts val="0"/>
                        </a:spcAft>
                      </a:pPr>
                      <a:r>
                        <a:rPr lang="en-IN" sz="1100">
                          <a:effectLst/>
                        </a:rPr>
                        <a:t>Input</a:t>
                      </a:r>
                      <a:endParaRPr lang="en-IN"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nSpc>
                          <a:spcPct val="107000"/>
                        </a:lnSpc>
                        <a:spcAft>
                          <a:spcPts val="0"/>
                        </a:spcAft>
                      </a:pPr>
                      <a:r>
                        <a:rPr lang="en-IN" sz="1100">
                          <a:effectLst/>
                        </a:rPr>
                        <a:t>Doctor, Available day, Start time, End time, Message, Status  </a:t>
                      </a:r>
                      <a:endParaRPr lang="en-IN"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extLst>
                  <a:ext uri="{0D108BD9-81ED-4DB2-BD59-A6C34878D82A}">
                    <a16:rowId xmlns:a16="http://schemas.microsoft.com/office/drawing/2014/main" val="3656012370"/>
                  </a:ext>
                </a:extLst>
              </a:tr>
              <a:tr h="174222">
                <a:tc>
                  <a:txBody>
                    <a:bodyPr/>
                    <a:lstStyle/>
                    <a:p>
                      <a:pPr>
                        <a:lnSpc>
                          <a:spcPct val="107000"/>
                        </a:lnSpc>
                        <a:spcAft>
                          <a:spcPts val="0"/>
                        </a:spcAft>
                      </a:pPr>
                      <a:r>
                        <a:rPr lang="en-IN" sz="1100">
                          <a:effectLst/>
                        </a:rPr>
                        <a:t>Output</a:t>
                      </a:r>
                      <a:endParaRPr lang="en-IN"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nSpc>
                          <a:spcPct val="107000"/>
                        </a:lnSpc>
                        <a:spcAft>
                          <a:spcPts val="0"/>
                        </a:spcAft>
                      </a:pPr>
                      <a:r>
                        <a:rPr lang="en-IN" sz="1100">
                          <a:effectLst/>
                        </a:rPr>
                        <a:t>Database Record , Database successfully updated</a:t>
                      </a:r>
                      <a:endParaRPr lang="en-IN"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extLst>
                  <a:ext uri="{0D108BD9-81ED-4DB2-BD59-A6C34878D82A}">
                    <a16:rowId xmlns:a16="http://schemas.microsoft.com/office/drawing/2014/main" val="2772637821"/>
                  </a:ext>
                </a:extLst>
              </a:tr>
              <a:tr h="174222">
                <a:tc>
                  <a:txBody>
                    <a:bodyPr/>
                    <a:lstStyle/>
                    <a:p>
                      <a:pPr>
                        <a:lnSpc>
                          <a:spcPct val="107000"/>
                        </a:lnSpc>
                        <a:spcAft>
                          <a:spcPts val="0"/>
                        </a:spcAft>
                      </a:pPr>
                      <a:r>
                        <a:rPr lang="en-IN" sz="1100">
                          <a:effectLst/>
                        </a:rPr>
                        <a:t>Processing</a:t>
                      </a:r>
                      <a:endParaRPr lang="en-IN"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nSpc>
                          <a:spcPct val="107000"/>
                        </a:lnSpc>
                        <a:spcAft>
                          <a:spcPts val="0"/>
                        </a:spcAft>
                      </a:pPr>
                      <a:r>
                        <a:rPr lang="en-IN" sz="1100" dirty="0">
                          <a:effectLst/>
                        </a:rPr>
                        <a:t>Validate the given details and record the information in to the database.</a:t>
                      </a:r>
                      <a:endParaRPr lang="en-IN" sz="11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extLst>
                  <a:ext uri="{0D108BD9-81ED-4DB2-BD59-A6C34878D82A}">
                    <a16:rowId xmlns:a16="http://schemas.microsoft.com/office/drawing/2014/main" val="2966879701"/>
                  </a:ext>
                </a:extLst>
              </a:tr>
            </a:tbl>
          </a:graphicData>
        </a:graphic>
      </p:graphicFrame>
      <p:graphicFrame>
        <p:nvGraphicFramePr>
          <p:cNvPr id="15" name="Table 14">
            <a:extLst>
              <a:ext uri="{FF2B5EF4-FFF2-40B4-BE49-F238E27FC236}">
                <a16:creationId xmlns:a16="http://schemas.microsoft.com/office/drawing/2014/main" id="{D00856FC-9B1E-4A7F-BB66-0200824C019A}"/>
              </a:ext>
            </a:extLst>
          </p:cNvPr>
          <p:cNvGraphicFramePr>
            <a:graphicFrameLocks noGrp="1"/>
          </p:cNvGraphicFramePr>
          <p:nvPr>
            <p:extLst>
              <p:ext uri="{D42A27DB-BD31-4B8C-83A1-F6EECF244321}">
                <p14:modId xmlns:p14="http://schemas.microsoft.com/office/powerpoint/2010/main" val="493334003"/>
              </p:ext>
            </p:extLst>
          </p:nvPr>
        </p:nvGraphicFramePr>
        <p:xfrm>
          <a:off x="1451580" y="3824986"/>
          <a:ext cx="9603276" cy="751459"/>
        </p:xfrm>
        <a:graphic>
          <a:graphicData uri="http://schemas.openxmlformats.org/drawingml/2006/table">
            <a:tbl>
              <a:tblPr firstRow="1" firstCol="1" bandRow="1">
                <a:tableStyleId>{5C22544A-7EE6-4342-B048-85BDC9FD1C3A}</a:tableStyleId>
              </a:tblPr>
              <a:tblGrid>
                <a:gridCol w="4801638">
                  <a:extLst>
                    <a:ext uri="{9D8B030D-6E8A-4147-A177-3AD203B41FA5}">
                      <a16:colId xmlns:a16="http://schemas.microsoft.com/office/drawing/2014/main" val="2040171120"/>
                    </a:ext>
                  </a:extLst>
                </a:gridCol>
                <a:gridCol w="4801638">
                  <a:extLst>
                    <a:ext uri="{9D8B030D-6E8A-4147-A177-3AD203B41FA5}">
                      <a16:colId xmlns:a16="http://schemas.microsoft.com/office/drawing/2014/main" val="46989404"/>
                    </a:ext>
                  </a:extLst>
                </a:gridCol>
              </a:tblGrid>
              <a:tr h="239395">
                <a:tc>
                  <a:txBody>
                    <a:bodyPr/>
                    <a:lstStyle/>
                    <a:p>
                      <a:pPr>
                        <a:lnSpc>
                          <a:spcPct val="107000"/>
                        </a:lnSpc>
                        <a:spcAft>
                          <a:spcPts val="0"/>
                        </a:spcAft>
                      </a:pPr>
                      <a:r>
                        <a:rPr lang="en-IN" sz="1100">
                          <a:effectLst/>
                        </a:rPr>
                        <a:t>Function 6</a:t>
                      </a:r>
                      <a:endParaRPr lang="en-IN"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nSpc>
                          <a:spcPct val="107000"/>
                        </a:lnSpc>
                        <a:spcAft>
                          <a:spcPts val="0"/>
                        </a:spcAft>
                      </a:pPr>
                      <a:r>
                        <a:rPr lang="en-IN" sz="1100">
                          <a:effectLst/>
                        </a:rPr>
                        <a:t>Add department</a:t>
                      </a:r>
                      <a:endParaRPr lang="en-IN"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extLst>
                  <a:ext uri="{0D108BD9-81ED-4DB2-BD59-A6C34878D82A}">
                    <a16:rowId xmlns:a16="http://schemas.microsoft.com/office/drawing/2014/main" val="2296543790"/>
                  </a:ext>
                </a:extLst>
              </a:tr>
              <a:tr h="0">
                <a:tc>
                  <a:txBody>
                    <a:bodyPr/>
                    <a:lstStyle/>
                    <a:p>
                      <a:pPr>
                        <a:lnSpc>
                          <a:spcPct val="107000"/>
                        </a:lnSpc>
                        <a:spcAft>
                          <a:spcPts val="0"/>
                        </a:spcAft>
                      </a:pPr>
                      <a:r>
                        <a:rPr lang="en-IN" sz="1100">
                          <a:effectLst/>
                        </a:rPr>
                        <a:t>Input</a:t>
                      </a:r>
                      <a:endParaRPr lang="en-IN"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nSpc>
                          <a:spcPct val="107000"/>
                        </a:lnSpc>
                        <a:spcAft>
                          <a:spcPts val="0"/>
                        </a:spcAft>
                      </a:pPr>
                      <a:r>
                        <a:rPr lang="en-IN" sz="1100">
                          <a:effectLst/>
                        </a:rPr>
                        <a:t>Department name, description,department status  </a:t>
                      </a:r>
                      <a:endParaRPr lang="en-IN"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extLst>
                  <a:ext uri="{0D108BD9-81ED-4DB2-BD59-A6C34878D82A}">
                    <a16:rowId xmlns:a16="http://schemas.microsoft.com/office/drawing/2014/main" val="2634588477"/>
                  </a:ext>
                </a:extLst>
              </a:tr>
              <a:tr h="0">
                <a:tc>
                  <a:txBody>
                    <a:bodyPr/>
                    <a:lstStyle/>
                    <a:p>
                      <a:pPr>
                        <a:lnSpc>
                          <a:spcPct val="107000"/>
                        </a:lnSpc>
                        <a:spcAft>
                          <a:spcPts val="0"/>
                        </a:spcAft>
                      </a:pPr>
                      <a:r>
                        <a:rPr lang="en-IN" sz="1100">
                          <a:effectLst/>
                        </a:rPr>
                        <a:t>Output</a:t>
                      </a:r>
                      <a:endParaRPr lang="en-IN"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nSpc>
                          <a:spcPct val="107000"/>
                        </a:lnSpc>
                        <a:spcAft>
                          <a:spcPts val="0"/>
                        </a:spcAft>
                      </a:pPr>
                      <a:r>
                        <a:rPr lang="en-IN" sz="1100">
                          <a:effectLst/>
                        </a:rPr>
                        <a:t>Database Record , Database successfully updated</a:t>
                      </a:r>
                      <a:endParaRPr lang="en-IN"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extLst>
                  <a:ext uri="{0D108BD9-81ED-4DB2-BD59-A6C34878D82A}">
                    <a16:rowId xmlns:a16="http://schemas.microsoft.com/office/drawing/2014/main" val="3071832678"/>
                  </a:ext>
                </a:extLst>
              </a:tr>
              <a:tr h="0">
                <a:tc>
                  <a:txBody>
                    <a:bodyPr/>
                    <a:lstStyle/>
                    <a:p>
                      <a:pPr>
                        <a:lnSpc>
                          <a:spcPct val="107000"/>
                        </a:lnSpc>
                        <a:spcAft>
                          <a:spcPts val="0"/>
                        </a:spcAft>
                      </a:pPr>
                      <a:r>
                        <a:rPr lang="en-IN" sz="1100">
                          <a:effectLst/>
                        </a:rPr>
                        <a:t>Processing</a:t>
                      </a:r>
                      <a:endParaRPr lang="en-IN"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nSpc>
                          <a:spcPct val="107000"/>
                        </a:lnSpc>
                        <a:spcAft>
                          <a:spcPts val="0"/>
                        </a:spcAft>
                      </a:pPr>
                      <a:r>
                        <a:rPr lang="en-IN" sz="1100" dirty="0">
                          <a:effectLst/>
                        </a:rPr>
                        <a:t>Validate the given details and record the information in to the database.</a:t>
                      </a:r>
                      <a:endParaRPr lang="en-IN" sz="11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extLst>
                  <a:ext uri="{0D108BD9-81ED-4DB2-BD59-A6C34878D82A}">
                    <a16:rowId xmlns:a16="http://schemas.microsoft.com/office/drawing/2014/main" val="1931920713"/>
                  </a:ext>
                </a:extLst>
              </a:tr>
            </a:tbl>
          </a:graphicData>
        </a:graphic>
      </p:graphicFrame>
      <p:graphicFrame>
        <p:nvGraphicFramePr>
          <p:cNvPr id="16" name="Table 15">
            <a:extLst>
              <a:ext uri="{FF2B5EF4-FFF2-40B4-BE49-F238E27FC236}">
                <a16:creationId xmlns:a16="http://schemas.microsoft.com/office/drawing/2014/main" id="{FC2964B2-A249-4277-81C6-32A6CB943F65}"/>
              </a:ext>
            </a:extLst>
          </p:cNvPr>
          <p:cNvGraphicFramePr>
            <a:graphicFrameLocks noGrp="1"/>
          </p:cNvGraphicFramePr>
          <p:nvPr>
            <p:extLst>
              <p:ext uri="{D42A27DB-BD31-4B8C-83A1-F6EECF244321}">
                <p14:modId xmlns:p14="http://schemas.microsoft.com/office/powerpoint/2010/main" val="1897673675"/>
              </p:ext>
            </p:extLst>
          </p:nvPr>
        </p:nvGraphicFramePr>
        <p:xfrm>
          <a:off x="1451580" y="4660011"/>
          <a:ext cx="9603276" cy="751459"/>
        </p:xfrm>
        <a:graphic>
          <a:graphicData uri="http://schemas.openxmlformats.org/drawingml/2006/table">
            <a:tbl>
              <a:tblPr firstRow="1" firstCol="1" bandRow="1">
                <a:tableStyleId>{5C22544A-7EE6-4342-B048-85BDC9FD1C3A}</a:tableStyleId>
              </a:tblPr>
              <a:tblGrid>
                <a:gridCol w="4801638">
                  <a:extLst>
                    <a:ext uri="{9D8B030D-6E8A-4147-A177-3AD203B41FA5}">
                      <a16:colId xmlns:a16="http://schemas.microsoft.com/office/drawing/2014/main" val="2300072704"/>
                    </a:ext>
                  </a:extLst>
                </a:gridCol>
                <a:gridCol w="4801638">
                  <a:extLst>
                    <a:ext uri="{9D8B030D-6E8A-4147-A177-3AD203B41FA5}">
                      <a16:colId xmlns:a16="http://schemas.microsoft.com/office/drawing/2014/main" val="4189374151"/>
                    </a:ext>
                  </a:extLst>
                </a:gridCol>
              </a:tblGrid>
              <a:tr h="239395">
                <a:tc>
                  <a:txBody>
                    <a:bodyPr/>
                    <a:lstStyle/>
                    <a:p>
                      <a:pPr>
                        <a:lnSpc>
                          <a:spcPct val="107000"/>
                        </a:lnSpc>
                        <a:spcAft>
                          <a:spcPts val="0"/>
                        </a:spcAft>
                      </a:pPr>
                      <a:r>
                        <a:rPr lang="en-IN" sz="1100">
                          <a:effectLst/>
                        </a:rPr>
                        <a:t>Function 7</a:t>
                      </a:r>
                      <a:endParaRPr lang="en-IN"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nSpc>
                          <a:spcPct val="107000"/>
                        </a:lnSpc>
                        <a:spcAft>
                          <a:spcPts val="0"/>
                        </a:spcAft>
                      </a:pPr>
                      <a:r>
                        <a:rPr lang="en-IN" sz="1100">
                          <a:effectLst/>
                        </a:rPr>
                        <a:t>Change password</a:t>
                      </a:r>
                      <a:endParaRPr lang="en-IN"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extLst>
                  <a:ext uri="{0D108BD9-81ED-4DB2-BD59-A6C34878D82A}">
                    <a16:rowId xmlns:a16="http://schemas.microsoft.com/office/drawing/2014/main" val="4187879221"/>
                  </a:ext>
                </a:extLst>
              </a:tr>
              <a:tr h="0">
                <a:tc>
                  <a:txBody>
                    <a:bodyPr/>
                    <a:lstStyle/>
                    <a:p>
                      <a:pPr>
                        <a:lnSpc>
                          <a:spcPct val="107000"/>
                        </a:lnSpc>
                        <a:spcAft>
                          <a:spcPts val="0"/>
                        </a:spcAft>
                      </a:pPr>
                      <a:r>
                        <a:rPr lang="en-IN" sz="1100">
                          <a:effectLst/>
                        </a:rPr>
                        <a:t>Input</a:t>
                      </a:r>
                      <a:endParaRPr lang="en-IN"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nSpc>
                          <a:spcPct val="107000"/>
                        </a:lnSpc>
                        <a:spcAft>
                          <a:spcPts val="0"/>
                        </a:spcAft>
                      </a:pPr>
                      <a:r>
                        <a:rPr lang="en-IN" sz="1100">
                          <a:effectLst/>
                        </a:rPr>
                        <a:t>E-mail, Old password, new password, Confirm password </a:t>
                      </a:r>
                      <a:endParaRPr lang="en-IN"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extLst>
                  <a:ext uri="{0D108BD9-81ED-4DB2-BD59-A6C34878D82A}">
                    <a16:rowId xmlns:a16="http://schemas.microsoft.com/office/drawing/2014/main" val="2866136765"/>
                  </a:ext>
                </a:extLst>
              </a:tr>
              <a:tr h="0">
                <a:tc>
                  <a:txBody>
                    <a:bodyPr/>
                    <a:lstStyle/>
                    <a:p>
                      <a:pPr>
                        <a:lnSpc>
                          <a:spcPct val="107000"/>
                        </a:lnSpc>
                        <a:spcAft>
                          <a:spcPts val="0"/>
                        </a:spcAft>
                      </a:pPr>
                      <a:r>
                        <a:rPr lang="en-IN" sz="1100">
                          <a:effectLst/>
                        </a:rPr>
                        <a:t>Output</a:t>
                      </a:r>
                      <a:endParaRPr lang="en-IN"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nSpc>
                          <a:spcPct val="107000"/>
                        </a:lnSpc>
                        <a:spcAft>
                          <a:spcPts val="0"/>
                        </a:spcAft>
                      </a:pPr>
                      <a:r>
                        <a:rPr lang="en-IN" sz="1100">
                          <a:effectLst/>
                        </a:rPr>
                        <a:t>Database Record , Database successfully updated</a:t>
                      </a:r>
                      <a:endParaRPr lang="en-IN"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extLst>
                  <a:ext uri="{0D108BD9-81ED-4DB2-BD59-A6C34878D82A}">
                    <a16:rowId xmlns:a16="http://schemas.microsoft.com/office/drawing/2014/main" val="570654329"/>
                  </a:ext>
                </a:extLst>
              </a:tr>
              <a:tr h="0">
                <a:tc>
                  <a:txBody>
                    <a:bodyPr/>
                    <a:lstStyle/>
                    <a:p>
                      <a:pPr>
                        <a:lnSpc>
                          <a:spcPct val="107000"/>
                        </a:lnSpc>
                        <a:spcAft>
                          <a:spcPts val="0"/>
                        </a:spcAft>
                      </a:pPr>
                      <a:r>
                        <a:rPr lang="en-IN" sz="1100">
                          <a:effectLst/>
                        </a:rPr>
                        <a:t>Processing</a:t>
                      </a:r>
                      <a:endParaRPr lang="en-IN"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nSpc>
                          <a:spcPct val="107000"/>
                        </a:lnSpc>
                        <a:spcAft>
                          <a:spcPts val="0"/>
                        </a:spcAft>
                      </a:pPr>
                      <a:r>
                        <a:rPr lang="en-IN" sz="1100" dirty="0">
                          <a:effectLst/>
                        </a:rPr>
                        <a:t>Validate the given details and record the information in to the database.</a:t>
                      </a:r>
                      <a:endParaRPr lang="en-IN" sz="11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extLst>
                  <a:ext uri="{0D108BD9-81ED-4DB2-BD59-A6C34878D82A}">
                    <a16:rowId xmlns:a16="http://schemas.microsoft.com/office/drawing/2014/main" val="661210239"/>
                  </a:ext>
                </a:extLst>
              </a:tr>
            </a:tbl>
          </a:graphicData>
        </a:graphic>
      </p:graphicFrame>
    </p:spTree>
    <p:extLst>
      <p:ext uri="{BB962C8B-B14F-4D97-AF65-F5344CB8AC3E}">
        <p14:creationId xmlns:p14="http://schemas.microsoft.com/office/powerpoint/2010/main" val="1502588903"/>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Tm="5938">
        <p15:prstTrans prst="pageCurlDouble"/>
      </p:transition>
    </mc:Choice>
    <mc:Fallback>
      <p:transition spd="slow" advTm="5938">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EA5CBC-345D-415E-B543-AB1550ABA0C8}"/>
              </a:ext>
            </a:extLst>
          </p:cNvPr>
          <p:cNvSpPr>
            <a:spLocks noGrp="1"/>
          </p:cNvSpPr>
          <p:nvPr>
            <p:ph type="title"/>
          </p:nvPr>
        </p:nvSpPr>
        <p:spPr>
          <a:xfrm>
            <a:off x="1451581" y="1211579"/>
            <a:ext cx="9603275" cy="642177"/>
          </a:xfrm>
        </p:spPr>
        <p:txBody>
          <a:bodyPr>
            <a:normAutofit/>
          </a:bodyPr>
          <a:lstStyle/>
          <a:p>
            <a:r>
              <a:rPr lang="en-GB" sz="2400" b="1" dirty="0"/>
              <a:t>PROJECT SCREENSHOT</a:t>
            </a:r>
            <a:endParaRPr lang="en-IN" sz="2400" b="1" dirty="0"/>
          </a:p>
        </p:txBody>
      </p:sp>
      <p:sp>
        <p:nvSpPr>
          <p:cNvPr id="3" name="Content Placeholder 2">
            <a:extLst>
              <a:ext uri="{FF2B5EF4-FFF2-40B4-BE49-F238E27FC236}">
                <a16:creationId xmlns:a16="http://schemas.microsoft.com/office/drawing/2014/main" id="{B55EBFBF-8C31-450D-9A6B-B02A0350329C}"/>
              </a:ext>
            </a:extLst>
          </p:cNvPr>
          <p:cNvSpPr>
            <a:spLocks noGrp="1"/>
          </p:cNvSpPr>
          <p:nvPr>
            <p:ph idx="1"/>
          </p:nvPr>
        </p:nvSpPr>
        <p:spPr/>
        <p:txBody>
          <a:bodyPr/>
          <a:lstStyle/>
          <a:p>
            <a:pPr marL="0" indent="0">
              <a:buNone/>
            </a:pPr>
            <a:r>
              <a:rPr lang="en-GB" dirty="0"/>
              <a:t>Dashboard:-</a:t>
            </a:r>
          </a:p>
          <a:p>
            <a:pPr marL="0" indent="0">
              <a:buNone/>
            </a:pPr>
            <a:r>
              <a:rPr lang="en-GB" dirty="0"/>
              <a:t> </a:t>
            </a:r>
            <a:endParaRPr lang="en-IN" dirty="0"/>
          </a:p>
        </p:txBody>
      </p:sp>
      <p:pic>
        <p:nvPicPr>
          <p:cNvPr id="5" name="Picture 4">
            <a:extLst>
              <a:ext uri="{FF2B5EF4-FFF2-40B4-BE49-F238E27FC236}">
                <a16:creationId xmlns:a16="http://schemas.microsoft.com/office/drawing/2014/main" id="{6EE9686E-E7CA-4C71-B8E0-9A82AF8577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11681" y="2407920"/>
            <a:ext cx="8610600" cy="3718560"/>
          </a:xfrm>
          <a:prstGeom prst="rect">
            <a:avLst/>
          </a:prstGeom>
        </p:spPr>
      </p:pic>
    </p:spTree>
    <p:extLst>
      <p:ext uri="{BB962C8B-B14F-4D97-AF65-F5344CB8AC3E}">
        <p14:creationId xmlns:p14="http://schemas.microsoft.com/office/powerpoint/2010/main" val="3055657685"/>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Tm="3865">
        <p15:prstTrans prst="pageCurlDouble"/>
      </p:transition>
    </mc:Choice>
    <mc:Fallback>
      <p:transition spd="slow" advTm="3865">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EA5CBC-345D-415E-B543-AB1550ABA0C8}"/>
              </a:ext>
            </a:extLst>
          </p:cNvPr>
          <p:cNvSpPr>
            <a:spLocks noGrp="1"/>
          </p:cNvSpPr>
          <p:nvPr>
            <p:ph type="title"/>
          </p:nvPr>
        </p:nvSpPr>
        <p:spPr>
          <a:xfrm>
            <a:off x="1451581" y="1211579"/>
            <a:ext cx="9603275" cy="642177"/>
          </a:xfrm>
        </p:spPr>
        <p:txBody>
          <a:bodyPr>
            <a:normAutofit/>
          </a:bodyPr>
          <a:lstStyle/>
          <a:p>
            <a:r>
              <a:rPr lang="en-GB" sz="2400" b="1" dirty="0"/>
              <a:t>PROJECT SCREENSHOT</a:t>
            </a:r>
            <a:endParaRPr lang="en-IN" sz="2400" b="1" dirty="0"/>
          </a:p>
        </p:txBody>
      </p:sp>
      <p:sp>
        <p:nvSpPr>
          <p:cNvPr id="3" name="Content Placeholder 2">
            <a:extLst>
              <a:ext uri="{FF2B5EF4-FFF2-40B4-BE49-F238E27FC236}">
                <a16:creationId xmlns:a16="http://schemas.microsoft.com/office/drawing/2014/main" id="{B55EBFBF-8C31-450D-9A6B-B02A0350329C}"/>
              </a:ext>
            </a:extLst>
          </p:cNvPr>
          <p:cNvSpPr>
            <a:spLocks noGrp="1"/>
          </p:cNvSpPr>
          <p:nvPr>
            <p:ph idx="1"/>
          </p:nvPr>
        </p:nvSpPr>
        <p:spPr/>
        <p:txBody>
          <a:bodyPr/>
          <a:lstStyle/>
          <a:p>
            <a:pPr marL="0" indent="0">
              <a:buNone/>
            </a:pPr>
            <a:r>
              <a:rPr lang="en-GB" dirty="0"/>
              <a:t>Add Admin: -</a:t>
            </a:r>
          </a:p>
          <a:p>
            <a:pPr marL="0" indent="0">
              <a:buNone/>
            </a:pPr>
            <a:r>
              <a:rPr lang="en-GB" dirty="0"/>
              <a:t> </a:t>
            </a:r>
            <a:endParaRPr lang="en-IN" dirty="0"/>
          </a:p>
        </p:txBody>
      </p:sp>
      <p:pic>
        <p:nvPicPr>
          <p:cNvPr id="6" name="Picture 5">
            <a:extLst>
              <a:ext uri="{FF2B5EF4-FFF2-40B4-BE49-F238E27FC236}">
                <a16:creationId xmlns:a16="http://schemas.microsoft.com/office/drawing/2014/main" id="{628C0203-36B9-4836-8BA2-D2E08EEC4DD5}"/>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2620" y="2466022"/>
            <a:ext cx="8564880" cy="3652838"/>
          </a:xfrm>
          <a:prstGeom prst="rect">
            <a:avLst/>
          </a:prstGeom>
          <a:noFill/>
          <a:ln>
            <a:noFill/>
          </a:ln>
        </p:spPr>
      </p:pic>
    </p:spTree>
    <p:extLst>
      <p:ext uri="{BB962C8B-B14F-4D97-AF65-F5344CB8AC3E}">
        <p14:creationId xmlns:p14="http://schemas.microsoft.com/office/powerpoint/2010/main" val="545820369"/>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Tm="4083">
        <p15:prstTrans prst="pageCurlDouble"/>
      </p:transition>
    </mc:Choice>
    <mc:Fallback>
      <p:transition spd="slow" advTm="4083">
        <p:fade/>
      </p:transition>
    </mc:Fallback>
  </mc:AlternateContent>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docProps/app.xml><?xml version="1.0" encoding="utf-8"?>
<Properties xmlns="http://schemas.openxmlformats.org/officeDocument/2006/extended-properties" xmlns:vt="http://schemas.openxmlformats.org/officeDocument/2006/docPropsVTypes">
  <Template>Gallery</Template>
  <TotalTime>168</TotalTime>
  <Words>656</Words>
  <Application>Microsoft Office PowerPoint</Application>
  <PresentationFormat>Widescreen</PresentationFormat>
  <Paragraphs>111</Paragraphs>
  <Slides>18</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18</vt:i4>
      </vt:variant>
    </vt:vector>
  </HeadingPairs>
  <TitlesOfParts>
    <vt:vector size="24" baseType="lpstr">
      <vt:lpstr>Arial</vt:lpstr>
      <vt:lpstr>Calibri</vt:lpstr>
      <vt:lpstr>Gill Sans MT</vt:lpstr>
      <vt:lpstr>Mangal</vt:lpstr>
      <vt:lpstr>Wingdings</vt:lpstr>
      <vt:lpstr>Gallery</vt:lpstr>
      <vt:lpstr>WEL - COME</vt:lpstr>
      <vt:lpstr>SCHOOL OF COMPUTER, IPS ACADEMY INDORE  Hospital management system </vt:lpstr>
      <vt:lpstr>PowerPoint Presentation</vt:lpstr>
      <vt:lpstr>Introduction</vt:lpstr>
      <vt:lpstr>Objective </vt:lpstr>
      <vt:lpstr>FUNCTIONAL REQUIREMENT</vt:lpstr>
      <vt:lpstr>FUNCTIONAL REQUIREMENT</vt:lpstr>
      <vt:lpstr>PROJECT SCREENSHOT</vt:lpstr>
      <vt:lpstr>PROJECT SCREENSHOT</vt:lpstr>
      <vt:lpstr>PROJECT SCREENSHOT</vt:lpstr>
      <vt:lpstr>PROJECT SCREENSHOT</vt:lpstr>
      <vt:lpstr>PROJECT SCREENSHOT</vt:lpstr>
      <vt:lpstr>PROJECT SCREENSHOT</vt:lpstr>
      <vt:lpstr>PROJECT SCREENSHOT</vt:lpstr>
      <vt:lpstr>PROJECT SCREENSHOT</vt:lpstr>
      <vt:lpstr>PROJECT SCREENSHOT</vt:lpstr>
      <vt:lpstr>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HOSPITAL MANAGEMENT SYSTEM</dc:title>
  <dc:creator>LENOVO</dc:creator>
  <cp:lastModifiedBy>LENOVO</cp:lastModifiedBy>
  <cp:revision>27</cp:revision>
  <dcterms:created xsi:type="dcterms:W3CDTF">2021-07-13T06:17:09Z</dcterms:created>
  <dcterms:modified xsi:type="dcterms:W3CDTF">2021-07-13T09:06:02Z</dcterms:modified>
</cp:coreProperties>
</file>